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1" r:id="rId2"/>
    <p:sldId id="270" r:id="rId3"/>
    <p:sldId id="301" r:id="rId4"/>
    <p:sldId id="305" r:id="rId5"/>
    <p:sldId id="268" r:id="rId6"/>
    <p:sldId id="306" r:id="rId7"/>
    <p:sldId id="299" r:id="rId8"/>
    <p:sldId id="310" r:id="rId9"/>
    <p:sldId id="307" r:id="rId10"/>
    <p:sldId id="312" r:id="rId11"/>
  </p:sldIdLst>
  <p:sldSz cx="12192000" cy="6858000"/>
  <p:notesSz cx="9925050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er -" id="{A42A59B1-A515-44A8-9DC9-DDC7C8046DDC}">
          <p14:sldIdLst>
            <p14:sldId id="311"/>
            <p14:sldId id="270"/>
          </p14:sldIdLst>
        </p14:section>
        <p14:section name="Call for action - o co nam chodzi, po co ta prezentacja" id="{2600B0D5-07E5-4EA5-9FC1-EC7913435A2A}">
          <p14:sldIdLst>
            <p14:sldId id="301"/>
          </p14:sldIdLst>
        </p14:section>
        <p14:section name="Czym jest Europejska Strategia dla naukowców" id="{74AAEAE6-99C9-409E-BED4-7222D6B2C7F6}">
          <p14:sldIdLst>
            <p14:sldId id="305"/>
            <p14:sldId id="268"/>
            <p14:sldId id="306"/>
          </p14:sldIdLst>
        </p14:section>
        <p14:section name="Korzyści dla pracowników i PWr" id="{E01977B2-8C59-4730-867A-D64C2AEA93EC}">
          <p14:sldIdLst>
            <p14:sldId id="299"/>
            <p14:sldId id="310"/>
          </p14:sldIdLst>
        </p14:section>
        <p14:section name="Podsumowanie i &quot;Call for action&quot;" id="{342AA795-8AE2-460C-B760-8E4D2A801802}">
          <p14:sldIdLst>
            <p14:sldId id="307"/>
            <p14:sldId id="31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436" userDrawn="1">
          <p15:clr>
            <a:srgbClr val="A4A3A4"/>
          </p15:clr>
        </p15:guide>
        <p15:guide id="2" pos="1799" userDrawn="1">
          <p15:clr>
            <a:srgbClr val="A4A3A4"/>
          </p15:clr>
        </p15:guide>
        <p15:guide id="3" orient="horz" pos="595" userDrawn="1">
          <p15:clr>
            <a:srgbClr val="A4A3A4"/>
          </p15:clr>
        </p15:guide>
        <p15:guide id="4" pos="74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ieszka" initials="A" lastIdx="2" clrIdx="0">
    <p:extLst/>
  </p:cmAuthor>
  <p:cmAuthor id="2" name="Maciej" initials="M" lastIdx="5" clrIdx="1">
    <p:extLst/>
  </p:cmAuthor>
  <p:cmAuthor id="3" name="agnieszka.wojciechowska@pwr.edu.pl" initials="a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373"/>
    <a:srgbClr val="2C03A1"/>
    <a:srgbClr val="6600FF"/>
    <a:srgbClr val="6A9CFD"/>
    <a:srgbClr val="EAB200"/>
    <a:srgbClr val="FEBF00"/>
    <a:srgbClr val="0000FF"/>
    <a:srgbClr val="589AFA"/>
    <a:srgbClr val="00808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04" autoAdjust="0"/>
    <p:restoredTop sz="90476" autoAdjust="0"/>
  </p:normalViewPr>
  <p:slideViewPr>
    <p:cSldViewPr snapToGrid="0">
      <p:cViewPr varScale="1">
        <p:scale>
          <a:sx n="82" d="100"/>
          <a:sy n="82" d="100"/>
        </p:scale>
        <p:origin x="-120" y="-472"/>
      </p:cViewPr>
      <p:guideLst>
        <p:guide orient="horz" pos="436"/>
        <p:guide orient="horz" pos="595"/>
        <p:guide pos="1799"/>
        <p:guide pos="74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A4B40-4B33-411F-B9D0-C1FA73615B6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D03BC83-52D4-4BF0-B994-D07153A70387}">
      <dgm:prSet phldrT="[Teks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FF0000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pl-PL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Aspekty etyczne </a:t>
          </a:r>
          <a:br>
            <a:rPr lang="pl-PL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pl-PL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i zawodowe</a:t>
          </a:r>
        </a:p>
      </dgm:t>
    </dgm:pt>
    <dgm:pt modelId="{72A4C8FD-C0DF-4EA7-A548-42038CAEF4CA}" type="parTrans" cxnId="{EE011C1F-D73E-4FD7-A6A7-C0BDC18B5F5E}">
      <dgm:prSet/>
      <dgm:spPr/>
      <dgm:t>
        <a:bodyPr/>
        <a:lstStyle/>
        <a:p>
          <a:endParaRPr lang="pl-PL"/>
        </a:p>
      </dgm:t>
    </dgm:pt>
    <dgm:pt modelId="{D8362315-88CA-4E33-BADF-FB31A153A8B5}" type="sibTrans" cxnId="{EE011C1F-D73E-4FD7-A6A7-C0BDC18B5F5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7BCCE258-E574-438F-95D7-18B83B173A45}">
      <dgm:prSet phldrT="[Teks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pl-PL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Rekrutacja </a:t>
          </a:r>
          <a:br>
            <a:rPr lang="pl-PL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pl-PL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i ocena</a:t>
          </a:r>
          <a:endParaRPr lang="pl-PL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E0ABF2-9EBF-478F-A163-644280D460F2}" type="parTrans" cxnId="{1304979B-07E3-4574-BB3B-A6BCDD7F9925}">
      <dgm:prSet/>
      <dgm:spPr/>
      <dgm:t>
        <a:bodyPr/>
        <a:lstStyle/>
        <a:p>
          <a:endParaRPr lang="pl-PL"/>
        </a:p>
      </dgm:t>
    </dgm:pt>
    <dgm:pt modelId="{1D2C6278-9F30-4191-8FF1-817A1369870C}" type="sibTrans" cxnId="{1304979B-07E3-4574-BB3B-A6BCDD7F992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88D91A75-B75D-4D2E-8C63-C7FE4B181531}">
      <dgm:prSet phldrT="[Teks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FFC000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pl-PL">
              <a:solidFill>
                <a:schemeClr val="bg1"/>
              </a:solidFill>
            </a:rPr>
            <a:t>Warunki pracy i </a:t>
          </a:r>
          <a:r>
            <a:rPr lang="pl-PL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ubezpieczenia</a:t>
          </a:r>
          <a:r>
            <a:rPr lang="pl-PL">
              <a:solidFill>
                <a:schemeClr val="bg1"/>
              </a:solidFill>
            </a:rPr>
            <a:t> społeczne</a:t>
          </a:r>
          <a:endParaRPr lang="pl-PL" dirty="0">
            <a:solidFill>
              <a:schemeClr val="bg1"/>
            </a:solidFill>
          </a:endParaRPr>
        </a:p>
      </dgm:t>
    </dgm:pt>
    <dgm:pt modelId="{9D627EE6-B32F-4609-BC47-CAAC0B7513E1}" type="parTrans" cxnId="{AC06D483-294C-4CA9-8402-42D39A2DF698}">
      <dgm:prSet/>
      <dgm:spPr/>
      <dgm:t>
        <a:bodyPr/>
        <a:lstStyle/>
        <a:p>
          <a:endParaRPr lang="pl-PL"/>
        </a:p>
      </dgm:t>
    </dgm:pt>
    <dgm:pt modelId="{25DD4C61-5738-4CD6-BFD4-2826873D2235}" type="sibTrans" cxnId="{AC06D483-294C-4CA9-8402-42D39A2DF698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3F5C1CA4-ADBD-4901-B235-F6E912B5D875}">
      <dgm:prSet phldrT="[Teks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589AFA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pl-PL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Szkolenia</a:t>
          </a:r>
          <a:endParaRPr lang="pl-PL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870CDA-6FA0-4B53-BF45-0FD0E4C1B977}" type="parTrans" cxnId="{1C2467B3-E0BB-41BE-8CDE-F1B47AC9B1B0}">
      <dgm:prSet/>
      <dgm:spPr/>
      <dgm:t>
        <a:bodyPr/>
        <a:lstStyle/>
        <a:p>
          <a:endParaRPr lang="pl-PL"/>
        </a:p>
      </dgm:t>
    </dgm:pt>
    <dgm:pt modelId="{F48A27A0-93F2-436D-BE74-553A7A686551}" type="sibTrans" cxnId="{1C2467B3-E0BB-41BE-8CDE-F1B47AC9B1B0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FF735692-28DA-4205-829D-E9F2F60FB368}" type="pres">
      <dgm:prSet presAssocID="{514A4B40-4B33-411F-B9D0-C1FA73615B6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852CB05-9734-451C-9555-92C2872665EF}" type="pres">
      <dgm:prSet presAssocID="{1D03BC83-52D4-4BF0-B994-D07153A70387}" presName="node" presStyleLbl="node1" presStyleIdx="0" presStyleCnt="4" custRadScaleRad="63194" custRadScaleInc="-489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5B61E7-E5A8-41E7-BA2E-1937B437840B}" type="pres">
      <dgm:prSet presAssocID="{1D03BC83-52D4-4BF0-B994-D07153A70387}" presName="spNode" presStyleCnt="0"/>
      <dgm:spPr/>
    </dgm:pt>
    <dgm:pt modelId="{DD73DB26-900E-409B-A1ED-0F8F4C944923}" type="pres">
      <dgm:prSet presAssocID="{D8362315-88CA-4E33-BADF-FB31A153A8B5}" presName="sibTrans" presStyleLbl="sibTrans1D1" presStyleIdx="0" presStyleCnt="4"/>
      <dgm:spPr/>
      <dgm:t>
        <a:bodyPr/>
        <a:lstStyle/>
        <a:p>
          <a:endParaRPr lang="pl-PL"/>
        </a:p>
      </dgm:t>
    </dgm:pt>
    <dgm:pt modelId="{CFD066EE-6F29-4207-BF8A-622B7C91157F}" type="pres">
      <dgm:prSet presAssocID="{7BCCE258-E574-438F-95D7-18B83B173A45}" presName="node" presStyleLbl="node1" presStyleIdx="1" presStyleCnt="4" custRadScaleRad="66546" custRadScaleInc="3924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403EA5-828E-4599-91C9-6DBC9BE503EB}" type="pres">
      <dgm:prSet presAssocID="{7BCCE258-E574-438F-95D7-18B83B173A45}" presName="spNode" presStyleCnt="0"/>
      <dgm:spPr/>
    </dgm:pt>
    <dgm:pt modelId="{CAEB340D-DCB1-4660-8EC8-C097873E4BBB}" type="pres">
      <dgm:prSet presAssocID="{1D2C6278-9F30-4191-8FF1-817A1369870C}" presName="sibTrans" presStyleLbl="sibTrans1D1" presStyleIdx="1" presStyleCnt="4"/>
      <dgm:spPr/>
      <dgm:t>
        <a:bodyPr/>
        <a:lstStyle/>
        <a:p>
          <a:endParaRPr lang="pl-PL"/>
        </a:p>
      </dgm:t>
    </dgm:pt>
    <dgm:pt modelId="{E049D02E-15E0-4AC0-9881-7C85F9835DB2}" type="pres">
      <dgm:prSet presAssocID="{88D91A75-B75D-4D2E-8C63-C7FE4B181531}" presName="node" presStyleLbl="node1" presStyleIdx="2" presStyleCnt="4" custRadScaleRad="84363" custRadScaleInc="-196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803B2A1-D9F6-4B5F-AC99-96D7952A7904}" type="pres">
      <dgm:prSet presAssocID="{88D91A75-B75D-4D2E-8C63-C7FE4B181531}" presName="spNode" presStyleCnt="0"/>
      <dgm:spPr/>
    </dgm:pt>
    <dgm:pt modelId="{B214B83B-76F3-4E6E-B6B3-D813603EB329}" type="pres">
      <dgm:prSet presAssocID="{25DD4C61-5738-4CD6-BFD4-2826873D2235}" presName="sibTrans" presStyleLbl="sibTrans1D1" presStyleIdx="2" presStyleCnt="4"/>
      <dgm:spPr/>
      <dgm:t>
        <a:bodyPr/>
        <a:lstStyle/>
        <a:p>
          <a:endParaRPr lang="pl-PL"/>
        </a:p>
      </dgm:t>
    </dgm:pt>
    <dgm:pt modelId="{6E5C6509-DA19-4008-8F4B-5C9DC34F6A34}" type="pres">
      <dgm:prSet presAssocID="{3F5C1CA4-ADBD-4901-B235-F6E912B5D875}" presName="node" presStyleLbl="node1" presStyleIdx="3" presStyleCnt="4" custRadScaleRad="123204" custRadScaleInc="-332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FF1BC96-C479-4489-B364-E1F673CB14B2}" type="pres">
      <dgm:prSet presAssocID="{3F5C1CA4-ADBD-4901-B235-F6E912B5D875}" presName="spNode" presStyleCnt="0"/>
      <dgm:spPr/>
    </dgm:pt>
    <dgm:pt modelId="{71860965-3684-48F8-9710-CBB34551B20D}" type="pres">
      <dgm:prSet presAssocID="{F48A27A0-93F2-436D-BE74-553A7A686551}" presName="sibTrans" presStyleLbl="sibTrans1D1" presStyleIdx="3" presStyleCnt="4"/>
      <dgm:spPr/>
      <dgm:t>
        <a:bodyPr/>
        <a:lstStyle/>
        <a:p>
          <a:endParaRPr lang="pl-PL"/>
        </a:p>
      </dgm:t>
    </dgm:pt>
  </dgm:ptLst>
  <dgm:cxnLst>
    <dgm:cxn modelId="{5A08012E-4652-4A2D-802B-7C296AD74180}" type="presOf" srcId="{1D03BC83-52D4-4BF0-B994-D07153A70387}" destId="{B852CB05-9734-451C-9555-92C2872665EF}" srcOrd="0" destOrd="0" presId="urn:microsoft.com/office/officeart/2005/8/layout/cycle5"/>
    <dgm:cxn modelId="{6DF62460-0F7B-409D-8BDA-9272F8EBB1F7}" type="presOf" srcId="{514A4B40-4B33-411F-B9D0-C1FA73615B6F}" destId="{FF735692-28DA-4205-829D-E9F2F60FB368}" srcOrd="0" destOrd="0" presId="urn:microsoft.com/office/officeart/2005/8/layout/cycle5"/>
    <dgm:cxn modelId="{F34E917C-7E2B-483B-B111-1189AA879439}" type="presOf" srcId="{1D2C6278-9F30-4191-8FF1-817A1369870C}" destId="{CAEB340D-DCB1-4660-8EC8-C097873E4BBB}" srcOrd="0" destOrd="0" presId="urn:microsoft.com/office/officeart/2005/8/layout/cycle5"/>
    <dgm:cxn modelId="{EE011C1F-D73E-4FD7-A6A7-C0BDC18B5F5E}" srcId="{514A4B40-4B33-411F-B9D0-C1FA73615B6F}" destId="{1D03BC83-52D4-4BF0-B994-D07153A70387}" srcOrd="0" destOrd="0" parTransId="{72A4C8FD-C0DF-4EA7-A548-42038CAEF4CA}" sibTransId="{D8362315-88CA-4E33-BADF-FB31A153A8B5}"/>
    <dgm:cxn modelId="{AB8FEF27-BA7C-4821-8CC7-EF07241CB233}" type="presOf" srcId="{7BCCE258-E574-438F-95D7-18B83B173A45}" destId="{CFD066EE-6F29-4207-BF8A-622B7C91157F}" srcOrd="0" destOrd="0" presId="urn:microsoft.com/office/officeart/2005/8/layout/cycle5"/>
    <dgm:cxn modelId="{1304979B-07E3-4574-BB3B-A6BCDD7F9925}" srcId="{514A4B40-4B33-411F-B9D0-C1FA73615B6F}" destId="{7BCCE258-E574-438F-95D7-18B83B173A45}" srcOrd="1" destOrd="0" parTransId="{3AE0ABF2-9EBF-478F-A163-644280D460F2}" sibTransId="{1D2C6278-9F30-4191-8FF1-817A1369870C}"/>
    <dgm:cxn modelId="{1C2467B3-E0BB-41BE-8CDE-F1B47AC9B1B0}" srcId="{514A4B40-4B33-411F-B9D0-C1FA73615B6F}" destId="{3F5C1CA4-ADBD-4901-B235-F6E912B5D875}" srcOrd="3" destOrd="0" parTransId="{EB870CDA-6FA0-4B53-BF45-0FD0E4C1B977}" sibTransId="{F48A27A0-93F2-436D-BE74-553A7A686551}"/>
    <dgm:cxn modelId="{9AEDB1BF-312A-4F23-BA2E-A3EB0CFB87F8}" type="presOf" srcId="{D8362315-88CA-4E33-BADF-FB31A153A8B5}" destId="{DD73DB26-900E-409B-A1ED-0F8F4C944923}" srcOrd="0" destOrd="0" presId="urn:microsoft.com/office/officeart/2005/8/layout/cycle5"/>
    <dgm:cxn modelId="{8271B372-4603-4362-89AA-1D79F4582D67}" type="presOf" srcId="{25DD4C61-5738-4CD6-BFD4-2826873D2235}" destId="{B214B83B-76F3-4E6E-B6B3-D813603EB329}" srcOrd="0" destOrd="0" presId="urn:microsoft.com/office/officeart/2005/8/layout/cycle5"/>
    <dgm:cxn modelId="{AC06D483-294C-4CA9-8402-42D39A2DF698}" srcId="{514A4B40-4B33-411F-B9D0-C1FA73615B6F}" destId="{88D91A75-B75D-4D2E-8C63-C7FE4B181531}" srcOrd="2" destOrd="0" parTransId="{9D627EE6-B32F-4609-BC47-CAAC0B7513E1}" sibTransId="{25DD4C61-5738-4CD6-BFD4-2826873D2235}"/>
    <dgm:cxn modelId="{141F3A0E-3425-4970-A60B-57B8E86B1869}" type="presOf" srcId="{88D91A75-B75D-4D2E-8C63-C7FE4B181531}" destId="{E049D02E-15E0-4AC0-9881-7C85F9835DB2}" srcOrd="0" destOrd="0" presId="urn:microsoft.com/office/officeart/2005/8/layout/cycle5"/>
    <dgm:cxn modelId="{B5D8C81D-9C50-4851-ABBA-763A33C80091}" type="presOf" srcId="{3F5C1CA4-ADBD-4901-B235-F6E912B5D875}" destId="{6E5C6509-DA19-4008-8F4B-5C9DC34F6A34}" srcOrd="0" destOrd="0" presId="urn:microsoft.com/office/officeart/2005/8/layout/cycle5"/>
    <dgm:cxn modelId="{F59268A1-D6DD-4E61-B838-0F3C166A4561}" type="presOf" srcId="{F48A27A0-93F2-436D-BE74-553A7A686551}" destId="{71860965-3684-48F8-9710-CBB34551B20D}" srcOrd="0" destOrd="0" presId="urn:microsoft.com/office/officeart/2005/8/layout/cycle5"/>
    <dgm:cxn modelId="{07EAFBBC-A434-498E-86B8-60526C61C422}" type="presParOf" srcId="{FF735692-28DA-4205-829D-E9F2F60FB368}" destId="{B852CB05-9734-451C-9555-92C2872665EF}" srcOrd="0" destOrd="0" presId="urn:microsoft.com/office/officeart/2005/8/layout/cycle5"/>
    <dgm:cxn modelId="{17FA8602-E9CD-4435-AEA9-90C817A4BE49}" type="presParOf" srcId="{FF735692-28DA-4205-829D-E9F2F60FB368}" destId="{985B61E7-E5A8-41E7-BA2E-1937B437840B}" srcOrd="1" destOrd="0" presId="urn:microsoft.com/office/officeart/2005/8/layout/cycle5"/>
    <dgm:cxn modelId="{3C27DE14-1630-4F46-8BBB-887500AE4C67}" type="presParOf" srcId="{FF735692-28DA-4205-829D-E9F2F60FB368}" destId="{DD73DB26-900E-409B-A1ED-0F8F4C944923}" srcOrd="2" destOrd="0" presId="urn:microsoft.com/office/officeart/2005/8/layout/cycle5"/>
    <dgm:cxn modelId="{DD54CF05-8A2F-4193-A5E6-70B7EFB65B5F}" type="presParOf" srcId="{FF735692-28DA-4205-829D-E9F2F60FB368}" destId="{CFD066EE-6F29-4207-BF8A-622B7C91157F}" srcOrd="3" destOrd="0" presId="urn:microsoft.com/office/officeart/2005/8/layout/cycle5"/>
    <dgm:cxn modelId="{DC4D70B5-1493-492D-AB67-4EAD0B5D15AE}" type="presParOf" srcId="{FF735692-28DA-4205-829D-E9F2F60FB368}" destId="{AF403EA5-828E-4599-91C9-6DBC9BE503EB}" srcOrd="4" destOrd="0" presId="urn:microsoft.com/office/officeart/2005/8/layout/cycle5"/>
    <dgm:cxn modelId="{02C9BE5B-543F-4825-BD69-A643AFC4D3B4}" type="presParOf" srcId="{FF735692-28DA-4205-829D-E9F2F60FB368}" destId="{CAEB340D-DCB1-4660-8EC8-C097873E4BBB}" srcOrd="5" destOrd="0" presId="urn:microsoft.com/office/officeart/2005/8/layout/cycle5"/>
    <dgm:cxn modelId="{6ADC8649-E3E3-41A8-94C9-9A53898DFD72}" type="presParOf" srcId="{FF735692-28DA-4205-829D-E9F2F60FB368}" destId="{E049D02E-15E0-4AC0-9881-7C85F9835DB2}" srcOrd="6" destOrd="0" presId="urn:microsoft.com/office/officeart/2005/8/layout/cycle5"/>
    <dgm:cxn modelId="{94EBF247-C11D-4612-AFB8-A9C8FB634493}" type="presParOf" srcId="{FF735692-28DA-4205-829D-E9F2F60FB368}" destId="{F803B2A1-D9F6-4B5F-AC99-96D7952A7904}" srcOrd="7" destOrd="0" presId="urn:microsoft.com/office/officeart/2005/8/layout/cycle5"/>
    <dgm:cxn modelId="{8B4B6464-B5DE-49C9-B390-8E752D833ED1}" type="presParOf" srcId="{FF735692-28DA-4205-829D-E9F2F60FB368}" destId="{B214B83B-76F3-4E6E-B6B3-D813603EB329}" srcOrd="8" destOrd="0" presId="urn:microsoft.com/office/officeart/2005/8/layout/cycle5"/>
    <dgm:cxn modelId="{39A49530-3C02-4332-B0CF-95C2AD4AF36C}" type="presParOf" srcId="{FF735692-28DA-4205-829D-E9F2F60FB368}" destId="{6E5C6509-DA19-4008-8F4B-5C9DC34F6A34}" srcOrd="9" destOrd="0" presId="urn:microsoft.com/office/officeart/2005/8/layout/cycle5"/>
    <dgm:cxn modelId="{D50A0A7A-08B5-4A05-B2F7-91D4A30CF12F}" type="presParOf" srcId="{FF735692-28DA-4205-829D-E9F2F60FB368}" destId="{9FF1BC96-C479-4489-B364-E1F673CB14B2}" srcOrd="10" destOrd="0" presId="urn:microsoft.com/office/officeart/2005/8/layout/cycle5"/>
    <dgm:cxn modelId="{6E2FA6F0-A12D-4512-B348-E42287839B05}" type="presParOf" srcId="{FF735692-28DA-4205-829D-E9F2F60FB368}" destId="{71860965-3684-48F8-9710-CBB34551B20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2CB05-9734-451C-9555-92C2872665EF}">
      <dsp:nvSpPr>
        <dsp:cNvPr id="0" name=""/>
        <dsp:cNvSpPr/>
      </dsp:nvSpPr>
      <dsp:spPr>
        <a:xfrm>
          <a:off x="1985763" y="489427"/>
          <a:ext cx="1170966" cy="761128"/>
        </a:xfrm>
        <a:prstGeom prst="roundRect">
          <a:avLst/>
        </a:prstGeom>
        <a:solidFill>
          <a:srgbClr val="FF0000"/>
        </a:solidFill>
        <a:ln w="12700">
          <a:solidFill>
            <a:schemeClr val="bg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Aspekty etyczne </a:t>
          </a:r>
          <a:br>
            <a:rPr lang="pl-PL" sz="1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pl-PL" sz="1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i zawodowe</a:t>
          </a:r>
        </a:p>
      </dsp:txBody>
      <dsp:txXfrm>
        <a:off x="2022918" y="526582"/>
        <a:ext cx="1096656" cy="686818"/>
      </dsp:txXfrm>
    </dsp:sp>
    <dsp:sp modelId="{DD73DB26-900E-409B-A1ED-0F8F4C944923}">
      <dsp:nvSpPr>
        <dsp:cNvPr id="0" name=""/>
        <dsp:cNvSpPr/>
      </dsp:nvSpPr>
      <dsp:spPr>
        <a:xfrm>
          <a:off x="1199158" y="729740"/>
          <a:ext cx="2513548" cy="2513548"/>
        </a:xfrm>
        <a:custGeom>
          <a:avLst/>
          <a:gdLst/>
          <a:ahLst/>
          <a:cxnLst/>
          <a:rect l="0" t="0" r="0" b="0"/>
          <a:pathLst>
            <a:path>
              <a:moveTo>
                <a:pt x="2060796" y="290839"/>
              </a:moveTo>
              <a:arcTo wR="1256774" hR="1256774" stAng="18586395" swAng="1078766"/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  <a:tailEnd type="arrow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CFD066EE-6F29-4207-BF8A-622B7C91157F}">
      <dsp:nvSpPr>
        <dsp:cNvPr id="0" name=""/>
        <dsp:cNvSpPr/>
      </dsp:nvSpPr>
      <dsp:spPr>
        <a:xfrm>
          <a:off x="3005668" y="1428393"/>
          <a:ext cx="1170966" cy="761128"/>
        </a:xfrm>
        <a:prstGeom prst="roundRect">
          <a:avLst/>
        </a:prstGeom>
        <a:solidFill>
          <a:schemeClr val="bg2">
            <a:lumMod val="75000"/>
          </a:schemeClr>
        </a:solidFill>
        <a:ln w="12700">
          <a:solidFill>
            <a:schemeClr val="bg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Rekrutacja </a:t>
          </a:r>
          <a:br>
            <a:rPr lang="pl-PL" sz="11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pl-PL" sz="11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i ocena</a:t>
          </a:r>
          <a:endParaRPr lang="pl-PL" sz="11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042823" y="1465548"/>
        <a:ext cx="1096656" cy="686818"/>
      </dsp:txXfrm>
    </dsp:sp>
    <dsp:sp modelId="{CAEB340D-DCB1-4660-8EC8-C097873E4BBB}">
      <dsp:nvSpPr>
        <dsp:cNvPr id="0" name=""/>
        <dsp:cNvSpPr/>
      </dsp:nvSpPr>
      <dsp:spPr>
        <a:xfrm>
          <a:off x="888431" y="971355"/>
          <a:ext cx="2513548" cy="2513548"/>
        </a:xfrm>
        <a:custGeom>
          <a:avLst/>
          <a:gdLst/>
          <a:ahLst/>
          <a:cxnLst/>
          <a:rect l="0" t="0" r="0" b="0"/>
          <a:pathLst>
            <a:path>
              <a:moveTo>
                <a:pt x="2513262" y="1283559"/>
              </a:moveTo>
              <a:arcTo wR="1256774" hR="1256774" stAng="21673273" swAng="539227"/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  <a:tailEnd type="arrow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E049D02E-15E0-4AC0-9881-7C85F9835DB2}">
      <dsp:nvSpPr>
        <dsp:cNvPr id="0" name=""/>
        <dsp:cNvSpPr/>
      </dsp:nvSpPr>
      <dsp:spPr>
        <a:xfrm>
          <a:off x="2197858" y="2317928"/>
          <a:ext cx="1170966" cy="761128"/>
        </a:xfrm>
        <a:prstGeom prst="roundRect">
          <a:avLst/>
        </a:prstGeom>
        <a:solidFill>
          <a:srgbClr val="FFC000"/>
        </a:solidFill>
        <a:ln w="12700">
          <a:solidFill>
            <a:schemeClr val="bg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>
              <a:solidFill>
                <a:schemeClr val="bg1"/>
              </a:solidFill>
            </a:rPr>
            <a:t>Warunki pracy i </a:t>
          </a:r>
          <a:r>
            <a:rPr lang="pl-PL" sz="11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ubezpieczenia</a:t>
          </a:r>
          <a:r>
            <a:rPr lang="pl-PL" sz="1100" kern="1200">
              <a:solidFill>
                <a:schemeClr val="bg1"/>
              </a:solidFill>
            </a:rPr>
            <a:t> społeczne</a:t>
          </a:r>
          <a:endParaRPr lang="pl-PL" sz="1100" kern="1200" dirty="0">
            <a:solidFill>
              <a:schemeClr val="bg1"/>
            </a:solidFill>
          </a:endParaRPr>
        </a:p>
      </dsp:txBody>
      <dsp:txXfrm>
        <a:off x="2235013" y="2355083"/>
        <a:ext cx="1096656" cy="686818"/>
      </dsp:txXfrm>
    </dsp:sp>
    <dsp:sp modelId="{B214B83B-76F3-4E6E-B6B3-D813603EB329}">
      <dsp:nvSpPr>
        <dsp:cNvPr id="0" name=""/>
        <dsp:cNvSpPr/>
      </dsp:nvSpPr>
      <dsp:spPr>
        <a:xfrm>
          <a:off x="855549" y="18739"/>
          <a:ext cx="2513548" cy="2513548"/>
        </a:xfrm>
        <a:custGeom>
          <a:avLst/>
          <a:gdLst/>
          <a:ahLst/>
          <a:cxnLst/>
          <a:rect l="0" t="0" r="0" b="0"/>
          <a:pathLst>
            <a:path>
              <a:moveTo>
                <a:pt x="1169251" y="2510497"/>
              </a:moveTo>
              <a:arcTo wR="1256774" hR="1256774" stAng="5639601" swAng="1470810"/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  <a:tailEnd type="arrow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6E5C6509-DA19-4008-8F4B-5C9DC34F6A34}">
      <dsp:nvSpPr>
        <dsp:cNvPr id="0" name=""/>
        <dsp:cNvSpPr/>
      </dsp:nvSpPr>
      <dsp:spPr>
        <a:xfrm>
          <a:off x="661939" y="1525919"/>
          <a:ext cx="1170966" cy="761128"/>
        </a:xfrm>
        <a:prstGeom prst="roundRect">
          <a:avLst/>
        </a:prstGeom>
        <a:solidFill>
          <a:srgbClr val="589AFA"/>
        </a:solidFill>
        <a:ln w="12700">
          <a:solidFill>
            <a:schemeClr val="bg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Szkolenia</a:t>
          </a:r>
          <a:endParaRPr lang="pl-PL" sz="11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99094" y="1563074"/>
        <a:ext cx="1096656" cy="686818"/>
      </dsp:txXfrm>
    </dsp:sp>
    <dsp:sp modelId="{71860965-3684-48F8-9710-CBB34551B20D}">
      <dsp:nvSpPr>
        <dsp:cNvPr id="0" name=""/>
        <dsp:cNvSpPr/>
      </dsp:nvSpPr>
      <dsp:spPr>
        <a:xfrm>
          <a:off x="758427" y="1248920"/>
          <a:ext cx="2513548" cy="2513548"/>
        </a:xfrm>
        <a:custGeom>
          <a:avLst/>
          <a:gdLst/>
          <a:ahLst/>
          <a:cxnLst/>
          <a:rect l="0" t="0" r="0" b="0"/>
          <a:pathLst>
            <a:path>
              <a:moveTo>
                <a:pt x="616657" y="175232"/>
              </a:moveTo>
              <a:arcTo wR="1256774" hR="1256774" stAng="14362836" swAng="1523131"/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  <a:tailEnd type="arrow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7650-7CD5-4DE0-B8C9-E8E7D0A52667}" type="datetimeFigureOut">
              <a:rPr lang="pl-PL" smtClean="0"/>
              <a:t>24.11.25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10DAC-48C8-4362-8DF9-93C959597228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9586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0747D-6C48-47CE-A2D1-44E17409E3F1}" type="datetimeFigureOut">
              <a:rPr lang="pl-PL" smtClean="0"/>
              <a:t>24.11.25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505" y="3271381"/>
            <a:ext cx="794004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6236C-F77A-4209-90E7-133ADB7D27B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21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2168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0689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22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2205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5337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1033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7614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095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6236C-F77A-4209-90E7-133ADB7D27B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776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03E8788-9409-4979-8F85-A2E25F033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3BA6F59-0E33-4B12-8D84-ADBED366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CFE1111-4D80-4A85-BF99-0F9A950B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7461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682F49B-8674-416F-A0CD-2A934B97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ED7AF06-6B56-417C-B628-95D9A5C92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8E254F9-383E-47B5-8B51-875D21279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2C356D2-F40D-484B-803D-19941ABEA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737922F-4192-4017-9599-8DFFF1F6E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848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D8731BC2-7668-4E9F-902A-5CE2665C1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2CD47168-0591-4A6D-883B-3576D7188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83ECB16-789C-4B34-982B-8709A7C17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8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055900D-2B25-4ACD-8E0F-81C8DB8DF3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1775" y="165100"/>
            <a:ext cx="8915400" cy="73977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978D344-D66F-4BD9-A4A1-58DF298E3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775" y="1143000"/>
            <a:ext cx="8915400" cy="50990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Segoe UI Semilight" panose="020B0402040204020203" pitchFamily="34" charset="0"/>
                <a:ea typeface="Lato" panose="020B0604020202020204" charset="0"/>
                <a:cs typeface="Segoe UI Semilight" panose="020B040204020402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Edytuj style wzorca tekstu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Drugi poziom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Trzeci poziom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Czwarty poziom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F58A05A-FACC-4185-80C9-668812B1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076575" cy="365125"/>
          </a:xfrm>
        </p:spPr>
        <p:txBody>
          <a:bodyPr/>
          <a:lstStyle>
            <a:lvl1pPr>
              <a:defRPr>
                <a:solidFill>
                  <a:srgbClr val="BCC9D8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183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D847C5F-43C7-447A-BB1C-A9393F7EF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605C533-86A9-4181-922C-FA3ADB042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9A1A631-2294-4088-9A9C-9B9DA367C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880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2244166-421E-4CC4-9A2C-620FA1C9584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1775" y="1200150"/>
            <a:ext cx="4219575" cy="5099050"/>
          </a:xfrm>
        </p:spPr>
        <p:txBody>
          <a:bodyPr/>
          <a:lstStyle>
            <a:lvl4pPr>
              <a:defRPr sz="2000"/>
            </a:lvl4pPr>
            <a:lvl5pPr>
              <a:defRPr sz="1500"/>
            </a:lvl5pPr>
          </a:lstStyle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0A27DFCF-3A33-43DE-917E-ECC3C612737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362825" y="1200150"/>
            <a:ext cx="4324350" cy="5099050"/>
          </a:xfrm>
        </p:spPr>
        <p:txBody>
          <a:bodyPr/>
          <a:lstStyle>
            <a:lvl4pPr>
              <a:defRPr/>
            </a:lvl4pPr>
            <a:lvl5pPr>
              <a:defRPr/>
            </a:lvl5pPr>
          </a:lstStyle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xmlns="" id="{FCF70D58-E593-4D26-B3F3-6A799156E1B3}"/>
              </a:ext>
            </a:extLst>
          </p:cNvPr>
          <p:cNvSpPr txBox="1">
            <a:spLocks/>
          </p:cNvSpPr>
          <p:nvPr userDrawn="1"/>
        </p:nvSpPr>
        <p:spPr>
          <a:xfrm>
            <a:off x="2771775" y="165100"/>
            <a:ext cx="8915400" cy="739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Audiowide" panose="02000503000000020004" pitchFamily="2" charset="0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25933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16A0AFF-C64B-4ED0-884D-A360477B9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A889E00-1087-440B-9367-8DBD816A3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C6CDF0FA-7B6F-46E8-B740-33658A6E7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03072AE5-E71F-404D-AE0D-BA4B090BE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A605F005-9CE1-4CF4-8C42-B900F4060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F731E5DF-053A-4144-85A0-A68E606D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896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AF77A00-D220-4A22-8744-4B4C57BB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A058E4A2-9559-4B66-BF35-9C7AD9D9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9208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E184A56-BD90-492F-8B96-2A27F83CC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799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F5C7195-C8C9-492D-A4B8-E59E70164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C4FF574-5471-4C9B-B13C-713DDB3F7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2B33934B-9454-4036-8AD2-2A3F86F6F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4A3367F-11B8-4437-A69A-1AE4FFC93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056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4D9EA63-103C-4B43-8922-4F9A8C41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1C8CCA4D-8129-4451-8305-F7EE0B773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74C844A5-94BD-43B0-92C3-97FFEF973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E373815A-7A08-40D5-B43F-587F773E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900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315C3B3D-DBFD-4432-A13D-B89CAE2DF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9AB2DC5-EF5E-48DC-8A9E-38A3A9CB3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Edytuj style wzorca tekstu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Drugi poziom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Trzeci poziom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Czwarty poziom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8D1ED92-1E84-4278-A0F9-B3C45FD0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</a:defRPr>
            </a:lvl1pPr>
          </a:lstStyle>
          <a:p>
            <a:fld id="{C0F136C1-FC7B-46B3-ADCF-0387D092B9C0}" type="slidenum">
              <a:rPr lang="pl-PL" smtClean="0"/>
              <a:pPr/>
              <a:t>‹nr›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3956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75000"/>
              <a:lumOff val="25000"/>
            </a:schemeClr>
          </a:solidFill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2800" kern="1200">
          <a:solidFill>
            <a:schemeClr val="tx1"/>
          </a:solidFill>
          <a:latin typeface="Segoe UI Semilight" panose="020B0402040204020203" pitchFamily="34" charset="0"/>
          <a:ea typeface="Lato" panose="020F0502020204030203" pitchFamily="34" charset="0"/>
          <a:cs typeface="Segoe UI Semilight" panose="020B0402040204020203" pitchFamily="34" charset="0"/>
        </a:defRPr>
      </a:lvl1pPr>
      <a:lvl2pPr marL="4572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2400" kern="1200">
          <a:solidFill>
            <a:schemeClr val="tx1"/>
          </a:solidFill>
          <a:latin typeface="Segoe UI Semilight" panose="020B0402040204020203" pitchFamily="34" charset="0"/>
          <a:ea typeface="Lato" panose="020F0502020204030203" pitchFamily="34" charset="0"/>
          <a:cs typeface="Segoe UI Semilight" panose="020B0402040204020203" pitchFamily="34" charset="0"/>
        </a:defRPr>
      </a:lvl2pPr>
      <a:lvl3pPr marL="9144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2000" kern="1200">
          <a:solidFill>
            <a:schemeClr val="tx1"/>
          </a:solidFill>
          <a:latin typeface="Segoe UI Semilight" panose="020B0402040204020203" pitchFamily="34" charset="0"/>
          <a:ea typeface="Lato" panose="020F0502020204030203" pitchFamily="34" charset="0"/>
          <a:cs typeface="Segoe UI Semilight" panose="020B0402040204020203" pitchFamily="34" charset="0"/>
        </a:defRPr>
      </a:lvl3pPr>
      <a:lvl4pPr marL="13716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1800" kern="1200">
          <a:solidFill>
            <a:schemeClr val="tx1"/>
          </a:solidFill>
          <a:latin typeface="Segoe UI Semilight" panose="020B0402040204020203" pitchFamily="34" charset="0"/>
          <a:ea typeface="Lato" panose="020F0502020204030203" pitchFamily="34" charset="0"/>
          <a:cs typeface="Segoe UI Semilight" panose="020B0402040204020203" pitchFamily="34" charset="0"/>
        </a:defRPr>
      </a:lvl4pPr>
      <a:lvl5pPr marL="18288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1500" kern="1200">
          <a:solidFill>
            <a:schemeClr val="tx1"/>
          </a:solidFill>
          <a:latin typeface="Segoe UI Semilight" panose="020B0402040204020203" pitchFamily="34" charset="0"/>
          <a:ea typeface="Lato" panose="020F0502020204030203" pitchFamily="34" charset="0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2.png"/><Relationship Id="rId6" Type="http://schemas.openxmlformats.org/officeDocument/2006/relationships/image" Target="../media/image3.sv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7.svg"/><Relationship Id="rId6" Type="http://schemas.openxmlformats.org/officeDocument/2006/relationships/image" Target="../media/image3.pn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7.sv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5.png"/><Relationship Id="rId5" Type="http://schemas.openxmlformats.org/officeDocument/2006/relationships/image" Target="../media/image7.sv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image" Target="../media/image5.png"/><Relationship Id="rId10" Type="http://schemas.openxmlformats.org/officeDocument/2006/relationships/image" Target="../media/image7.svg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5.png"/><Relationship Id="rId5" Type="http://schemas.openxmlformats.org/officeDocument/2006/relationships/image" Target="../media/image7.sv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2.png"/><Relationship Id="rId5" Type="http://schemas.openxmlformats.org/officeDocument/2006/relationships/image" Target="../media/image3.sv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7.sv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5.tif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ciemność, światło, pęcherz/bań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xmlns="" id="{5BD6F310-AA0B-7FD0-3D71-C1DCF7DDA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278"/>
                    </a14:imgEffect>
                    <a14:imgEffect>
                      <a14:saturation sat="3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36" t="6608" r="1838" b="3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B1E7C67C-3636-7DD2-CD78-ABB72C9A7C4D}"/>
              </a:ext>
            </a:extLst>
          </p:cNvPr>
          <p:cNvSpPr/>
          <p:nvPr/>
        </p:nvSpPr>
        <p:spPr>
          <a:xfrm>
            <a:off x="2" y="0"/>
            <a:ext cx="12191998" cy="6858001"/>
          </a:xfrm>
          <a:prstGeom prst="rect">
            <a:avLst/>
          </a:prstGeom>
          <a:solidFill>
            <a:srgbClr val="6600FF">
              <a:alpha val="22000"/>
            </a:srgbClr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8F62B60-F8FA-3350-75AE-99652C37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E63EEFFA-416C-A803-A9D2-96A5C71213C0}"/>
              </a:ext>
            </a:extLst>
          </p:cNvPr>
          <p:cNvSpPr txBox="1"/>
          <p:nvPr/>
        </p:nvSpPr>
        <p:spPr>
          <a:xfrm>
            <a:off x="483644" y="2709461"/>
            <a:ext cx="60948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b="1" cap="all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Europejska </a:t>
            </a:r>
            <a:r>
              <a:rPr lang="pl-PL" sz="6000" b="1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pl-PL" sz="6000" b="1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6000" b="1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KARTA </a:t>
            </a:r>
            <a:br>
              <a:rPr lang="pl-PL" sz="6000" b="1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6000" b="1" cap="all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naukowca</a:t>
            </a:r>
          </a:p>
          <a:p>
            <a:r>
              <a:rPr lang="pl-PL" sz="4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 badania</a:t>
            </a:r>
            <a:r>
              <a:rPr lang="pl-PL" sz="4400" b="1" dirty="0">
                <a:solidFill>
                  <a:srgbClr val="02A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4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ankietowe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xmlns="" id="{8411969A-F53A-84CD-38F0-9303F6391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34755" y="317186"/>
            <a:ext cx="2590794" cy="175134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A97BE40-93E3-7E5C-7D5A-1092CA63B3B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93" y="312420"/>
            <a:ext cx="1214822" cy="176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39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braz zawierający tekst, zrzut ekranu, oprogramowanie, Oprogramowanie multimedialne&#10;&#10;Opis wygenerowany automatycznie">
            <a:extLst>
              <a:ext uri="{FF2B5EF4-FFF2-40B4-BE49-F238E27FC236}">
                <a16:creationId xmlns:a16="http://schemas.microsoft.com/office/drawing/2014/main" xmlns="" id="{EE85ECC0-240A-C485-8E76-18B2FDB73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1764214"/>
            <a:ext cx="8488352" cy="4774698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4DB29D6-A6ED-4478-A377-F8A6646C9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xmlns="" id="{276CB9FF-6A9F-217B-9B79-69211B0BA4FC}"/>
              </a:ext>
            </a:extLst>
          </p:cNvPr>
          <p:cNvSpPr txBox="1">
            <a:spLocks/>
          </p:cNvSpPr>
          <p:nvPr/>
        </p:nvSpPr>
        <p:spPr>
          <a:xfrm>
            <a:off x="926276" y="170759"/>
            <a:ext cx="10513422" cy="1230379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endParaRPr lang="pl-PL" sz="9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altLang="pl-PL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Indywidualne linki do ankiet na skrzynki </a:t>
            </a:r>
            <a:r>
              <a:rPr lang="pl-PL" altLang="pl-PL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emailowe</a:t>
            </a:r>
            <a:r>
              <a:rPr lang="pl-PL" altLang="pl-PL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w dniu </a:t>
            </a:r>
            <a:r>
              <a:rPr lang="pl-PL" altLang="pl-PL" sz="2400" b="1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17 listopada</a:t>
            </a:r>
            <a:r>
              <a:rPr lang="pl-PL" altLang="pl-PL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z adresu </a:t>
            </a:r>
            <a:r>
              <a:rPr lang="pl-PL" sz="36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HRExcellence@pwr.edu.pl</a:t>
            </a:r>
          </a:p>
        </p:txBody>
      </p:sp>
    </p:spTree>
    <p:extLst>
      <p:ext uri="{BB962C8B-B14F-4D97-AF65-F5344CB8AC3E}">
        <p14:creationId xmlns:p14="http://schemas.microsoft.com/office/powerpoint/2010/main" val="2035950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575B52D-F1E3-ACA3-B5E9-F0CA9921234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9" t="911" r="32409" b="2491"/>
          <a:stretch/>
        </p:blipFill>
        <p:spPr>
          <a:xfrm>
            <a:off x="1" y="-4"/>
            <a:ext cx="2469494" cy="4520243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4E0363BA-8045-4201-9024-F6FC1CF2C22A}"/>
              </a:ext>
            </a:extLst>
          </p:cNvPr>
          <p:cNvSpPr/>
          <p:nvPr/>
        </p:nvSpPr>
        <p:spPr>
          <a:xfrm>
            <a:off x="2469496" y="4872789"/>
            <a:ext cx="9734359" cy="1985212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162099" y="5021841"/>
            <a:ext cx="8175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Zespół ds. monitorowania procesu wdrożenia Europejskiej Karty Naukowca i Kodeksu Postępowania przy rekrutacji pracowników naukowych </a:t>
            </a:r>
          </a:p>
          <a:p>
            <a:pPr algn="ctr"/>
            <a:r>
              <a:rPr lang="pl-PL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pl-PL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000" b="1" dirty="0">
                <a:solidFill>
                  <a:srgbClr val="FEB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https://pwr.edu.pl/uczelnia/europejska-strategia-dla-naukowcow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xmlns="" id="{A89C19A2-5426-8664-3120-C7A60EEBA70E}"/>
              </a:ext>
            </a:extLst>
          </p:cNvPr>
          <p:cNvSpPr txBox="1">
            <a:spLocks/>
          </p:cNvSpPr>
          <p:nvPr/>
        </p:nvSpPr>
        <p:spPr>
          <a:xfrm>
            <a:off x="2869788" y="3209026"/>
            <a:ext cx="8759930" cy="1300094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endParaRPr lang="pl-PL" sz="9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Link do ankiety - skrzynki </a:t>
            </a:r>
            <a:r>
              <a:rPr lang="pl-PL" altLang="pl-PL" sz="20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emailowe</a:t>
            </a: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w dniu </a:t>
            </a:r>
            <a:r>
              <a:rPr lang="pl-PL" altLang="pl-PL" sz="2000" b="1" u="sng" dirty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17 listopada</a:t>
            </a:r>
            <a:r>
              <a:rPr lang="pl-PL" altLang="pl-PL" sz="2000" b="1" dirty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z adresu </a:t>
            </a:r>
            <a:r>
              <a:rPr lang="pl-PL" sz="36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HRExcellence@pwr.edu.pl</a:t>
            </a:r>
          </a:p>
          <a:p>
            <a:pPr marL="285750" indent="-285750" algn="ctr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l-PL" sz="900" b="1" dirty="0">
              <a:latin typeface="+mn-lt"/>
              <a:cs typeface="Segoe UI Light" panose="020B050204020402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603E38C6-0332-1662-B38A-DE77644DEDC5}"/>
              </a:ext>
            </a:extLst>
          </p:cNvPr>
          <p:cNvSpPr txBox="1"/>
          <p:nvPr/>
        </p:nvSpPr>
        <p:spPr>
          <a:xfrm>
            <a:off x="2469497" y="188637"/>
            <a:ext cx="91602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3E3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Europejska Karta Naukowca </a:t>
            </a:r>
            <a:br>
              <a:rPr lang="pl-PL" sz="2800" b="1" dirty="0">
                <a:solidFill>
                  <a:srgbClr val="3E3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rgbClr val="3E3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 Kodeks Postępowania przy rekrutacji </a:t>
            </a:r>
            <a:br>
              <a:rPr lang="pl-PL" sz="2800" b="1" dirty="0">
                <a:solidFill>
                  <a:srgbClr val="3E3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rgbClr val="3E3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Naukowców  </a:t>
            </a:r>
            <a:r>
              <a:rPr lang="pl-PL" sz="3600" b="1" dirty="0" err="1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HRExcellence</a:t>
            </a:r>
            <a:endParaRPr lang="pl-PL" sz="3600" b="1" dirty="0">
              <a:solidFill>
                <a:srgbClr val="3E3373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9A72B37C-F986-6C1D-1A6D-A7A8FBEC175E}"/>
              </a:ext>
            </a:extLst>
          </p:cNvPr>
          <p:cNvSpPr txBox="1"/>
          <p:nvPr/>
        </p:nvSpPr>
        <p:spPr>
          <a:xfrm>
            <a:off x="2543750" y="1923540"/>
            <a:ext cx="9412005" cy="1058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Badanie ankietowe </a:t>
            </a:r>
            <a:r>
              <a:rPr lang="pl-PL" sz="1800" b="1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pracowników badawczo-dydaktycznych,  badawczych oraz </a:t>
            </a:r>
            <a:r>
              <a:rPr lang="pl-PL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doktorantów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Ankieta jest miarą zaangażowania Politechniki Wrocławskiej na rzecz naukowców </a:t>
            </a:r>
            <a:br>
              <a:rPr lang="pl-PL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oraz wkładem w utrzymanie Logo HR Excellence in </a:t>
            </a:r>
            <a:r>
              <a:rPr lang="pl-PL" sz="18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Research</a:t>
            </a:r>
            <a:endParaRPr lang="pl-PL" sz="18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9E9231AB-0ED0-3DB3-E33B-BA452805EA11}"/>
              </a:ext>
            </a:extLst>
          </p:cNvPr>
          <p:cNvSpPr/>
          <p:nvPr/>
        </p:nvSpPr>
        <p:spPr>
          <a:xfrm>
            <a:off x="0" y="-1"/>
            <a:ext cx="2469497" cy="4509119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xmlns="" id="{F50AF419-5D07-6346-7F24-7FA0D71986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05905004-20D5-78A2-B823-2BEA06601A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9BF98C08-7EB1-EFAD-27C4-81199AC4EEC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4" r="31744"/>
          <a:stretch/>
        </p:blipFill>
        <p:spPr>
          <a:xfrm>
            <a:off x="710" y="0"/>
            <a:ext cx="2469497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0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607923D1-2552-4DAB-88F7-98E731C47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t="28714" r="73853" b="11538"/>
          <a:stretch/>
        </p:blipFill>
        <p:spPr>
          <a:xfrm>
            <a:off x="710" y="0"/>
            <a:ext cx="2469497" cy="450912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02921C75-2B5E-42D0-9FCE-3C1F0CAE8E9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115" y="1851028"/>
            <a:ext cx="9232468" cy="4791546"/>
          </a:xfrm>
          <a:prstGeom prst="rect">
            <a:avLst/>
          </a:prstGeom>
          <a:noFill/>
        </p:spPr>
      </p:pic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xmlns="" id="{8E8FF571-059D-427C-89F0-A9ED912BE59A}"/>
              </a:ext>
            </a:extLst>
          </p:cNvPr>
          <p:cNvCxnSpPr>
            <a:cxnSpLocks/>
          </p:cNvCxnSpPr>
          <p:nvPr/>
        </p:nvCxnSpPr>
        <p:spPr>
          <a:xfrm>
            <a:off x="8792307" y="1587179"/>
            <a:ext cx="1154352" cy="1577061"/>
          </a:xfrm>
          <a:prstGeom prst="straightConnector1">
            <a:avLst/>
          </a:prstGeom>
          <a:ln w="412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B6CD228B-AADB-4C8B-9F9C-5741197F1260}"/>
              </a:ext>
            </a:extLst>
          </p:cNvPr>
          <p:cNvSpPr txBox="1"/>
          <p:nvPr/>
        </p:nvSpPr>
        <p:spPr>
          <a:xfrm>
            <a:off x="8490059" y="1163727"/>
            <a:ext cx="1865376" cy="442674"/>
          </a:xfrm>
          <a:prstGeom prst="roundRect">
            <a:avLst/>
          </a:prstGeom>
          <a:solidFill>
            <a:srgbClr val="3E3373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Tu jesteśmy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7E14922C-0609-41B7-A83E-8FA9BAE058EA}"/>
              </a:ext>
            </a:extLst>
          </p:cNvPr>
          <p:cNvSpPr/>
          <p:nvPr/>
        </p:nvSpPr>
        <p:spPr>
          <a:xfrm flipH="1">
            <a:off x="0" y="4509120"/>
            <a:ext cx="2470920" cy="2348880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2BD7D838-2E6B-4B85-BE72-3FDDDA0B5AB2}"/>
              </a:ext>
            </a:extLst>
          </p:cNvPr>
          <p:cNvSpPr/>
          <p:nvPr/>
        </p:nvSpPr>
        <p:spPr>
          <a:xfrm>
            <a:off x="8610599" y="2366010"/>
            <a:ext cx="1538287" cy="2728868"/>
          </a:xfrm>
          <a:prstGeom prst="rect">
            <a:avLst/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Segoe UI Light" panose="020B0502040204020203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5903B01-D94D-460E-8323-88F490206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xmlns="" id="{31B3F47F-FADB-4029-8F0A-0298992E2404}"/>
              </a:ext>
            </a:extLst>
          </p:cNvPr>
          <p:cNvSpPr txBox="1">
            <a:spLocks/>
          </p:cNvSpPr>
          <p:nvPr/>
        </p:nvSpPr>
        <p:spPr>
          <a:xfrm>
            <a:off x="2735114" y="215427"/>
            <a:ext cx="9108953" cy="684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pl-PL" sz="3600" b="1" dirty="0" err="1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hr</a:t>
            </a:r>
            <a:r>
              <a:rPr lang="pl-PL" sz="36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Excellence </a:t>
            </a:r>
            <a: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– </a:t>
            </a:r>
            <a:r>
              <a:rPr lang="pl-PL" sz="3200" b="1" dirty="0" err="1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CyklicznA</a:t>
            </a:r>
            <a: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 </a:t>
            </a:r>
            <a:r>
              <a:rPr lang="pl-PL" sz="3200" b="1" dirty="0" err="1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ocenA</a:t>
            </a:r>
            <a:endParaRPr lang="pl-PL" sz="3200" b="1" dirty="0">
              <a:solidFill>
                <a:srgbClr val="3E3373"/>
              </a:solidFill>
              <a:latin typeface="Segoe UI Light" panose="020B0502040204020203" pitchFamily="34" charset="0"/>
              <a:ea typeface="Microsoft YaHei" pitchFamily="34" charset="-122"/>
              <a:cs typeface="Segoe UI Light" panose="020B0502040204020203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A6C323D-79AB-4E21-7685-C3534B6928A4}"/>
              </a:ext>
            </a:extLst>
          </p:cNvPr>
          <p:cNvSpPr txBox="1"/>
          <p:nvPr/>
        </p:nvSpPr>
        <p:spPr>
          <a:xfrm>
            <a:off x="3781186" y="1125514"/>
            <a:ext cx="4746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Najbliższa ewaluacja Maj 2026 r. 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xmlns="" id="{991FBF9D-EB05-13FF-626D-C09AB5767F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xmlns="" id="{449C67A1-C727-F2D3-631E-1FBD149E6CB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01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72CB9C66-765E-CCFD-2225-8A12CFD0CCDC}"/>
              </a:ext>
            </a:extLst>
          </p:cNvPr>
          <p:cNvSpPr/>
          <p:nvPr/>
        </p:nvSpPr>
        <p:spPr>
          <a:xfrm>
            <a:off x="2470920" y="4509120"/>
            <a:ext cx="9717642" cy="2348880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FA364DD6-63DE-4D2C-9DF3-78769014D795}"/>
              </a:ext>
            </a:extLst>
          </p:cNvPr>
          <p:cNvSpPr txBox="1">
            <a:spLocks/>
          </p:cNvSpPr>
          <p:nvPr/>
        </p:nvSpPr>
        <p:spPr>
          <a:xfrm>
            <a:off x="2895038" y="1361455"/>
            <a:ext cx="9293524" cy="301114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Celem jest ciągła poprawa warunków zatrudnienia i rekrutacji naukowców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 instytucjach europejskich. </a:t>
            </a:r>
            <a:endParaRPr lang="pl-PL" sz="8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1800" b="1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 strategię składają się dwa dokumenty: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„Europejska Karta Naukowca”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„Kodeks Postępowania przy rekrutacji pracowników naukowych”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l-PL" sz="6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Instytucje, które wdrażają zasady Karty i Kodeksu, zostają wyróżnione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przez Komisję Europejską znakiem 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"HR Excellence in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".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60C840C-AD87-4116-A942-B8D1F13117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" r="8923"/>
          <a:stretch/>
        </p:blipFill>
        <p:spPr>
          <a:xfrm>
            <a:off x="-3442" y="4494"/>
            <a:ext cx="2470920" cy="4505161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467478" y="4549676"/>
            <a:ext cx="97245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750</a:t>
            </a:r>
            <a:r>
              <a:rPr lang="pl-PL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organizacji na świecie  otrzymało wyróżnienie </a:t>
            </a:r>
            <a:r>
              <a:rPr lang="pl-PL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HR Excellence in </a:t>
            </a:r>
            <a:r>
              <a:rPr lang="pl-PL" sz="2400" dirty="0" err="1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Research</a:t>
            </a:r>
            <a:r>
              <a:rPr lang="pl-PL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rgbClr val="FEBF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sz="2400" dirty="0">
                <a:solidFill>
                  <a:srgbClr val="FEBF00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Politechnika Wrocławska otrzymała je w 2016 roku, </a:t>
            </a:r>
            <a:br>
              <a:rPr lang="pl-PL" sz="2400" dirty="0">
                <a:solidFill>
                  <a:srgbClr val="FEBF00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</a:br>
            <a:r>
              <a:rPr lang="pl-PL" sz="2400" dirty="0">
                <a:solidFill>
                  <a:srgbClr val="FEBF00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będąc jedną z pierwszych instytucji w Polsce.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B0B7B6D8-D579-4D04-A8C3-2C40A1C44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xmlns="" id="{271912C8-FDD2-46F7-9C2B-80C439C24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8476" y="339632"/>
            <a:ext cx="9293524" cy="67524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Europejska strategia </a:t>
            </a:r>
            <a:br>
              <a:rPr lang="pl-PL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</a:br>
            <a:r>
              <a:rPr lang="pl-PL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dla naukowców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xmlns="" id="{B0CA5A53-5A14-D43A-1CB5-8C0C1A873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793BBFC-A534-889B-633E-B472DF58234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14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F91517F-6516-411A-AEAE-DDEB6502C2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2" r="31652"/>
          <a:stretch/>
        </p:blipFill>
        <p:spPr>
          <a:xfrm>
            <a:off x="180" y="-8824"/>
            <a:ext cx="2470557" cy="4506480"/>
          </a:xfrm>
          <a:prstGeom prst="rect">
            <a:avLst/>
          </a:prstGeom>
          <a:effectLst>
            <a:glow>
              <a:schemeClr val="accent1">
                <a:alpha val="76000"/>
              </a:schemeClr>
            </a:glow>
            <a:reflection endPos="0" dist="50800" dir="5400000" sy="-100000" algn="bl" rotWithShape="0"/>
          </a:effectLst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47553555-CE08-4A93-AE40-6D1E87E6A155}"/>
              </a:ext>
            </a:extLst>
          </p:cNvPr>
          <p:cNvSpPr/>
          <p:nvPr/>
        </p:nvSpPr>
        <p:spPr>
          <a:xfrm flipV="1">
            <a:off x="2470737" y="4488831"/>
            <a:ext cx="9721083" cy="2351519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xmlns="" id="{D1047C63-0621-47FC-B546-F02EA73C0E61}"/>
              </a:ext>
            </a:extLst>
          </p:cNvPr>
          <p:cNvSpPr txBox="1">
            <a:spLocks/>
          </p:cNvSpPr>
          <p:nvPr/>
        </p:nvSpPr>
        <p:spPr>
          <a:xfrm>
            <a:off x="2656234" y="852131"/>
            <a:ext cx="9398186" cy="748291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Opisuje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prawa i obowiązki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jakim podlegają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instytucje zatrudniające naukowców, </a:t>
            </a:r>
            <a:b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6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grantodawcy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, oraz naukowcy.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sz="17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D1047C63-0621-47FC-B546-F02EA73C0E61}"/>
              </a:ext>
            </a:extLst>
          </p:cNvPr>
          <p:cNvSpPr txBox="1">
            <a:spLocks/>
          </p:cNvSpPr>
          <p:nvPr/>
        </p:nvSpPr>
        <p:spPr>
          <a:xfrm>
            <a:off x="4202954" y="4619583"/>
            <a:ext cx="5740464" cy="555500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sz="24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40 zasad z 4 obszarów</a:t>
            </a:r>
            <a:r>
              <a:rPr lang="pl-PL" sz="18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endParaRPr lang="pl-PL" sz="1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xmlns="" id="{08829C28-63C3-4870-91D5-CB0A1AE2D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336452"/>
              </p:ext>
            </p:extLst>
          </p:nvPr>
        </p:nvGraphicFramePr>
        <p:xfrm>
          <a:off x="12676614" y="3646784"/>
          <a:ext cx="5544833" cy="327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Tytuł 1">
            <a:extLst>
              <a:ext uri="{FF2B5EF4-FFF2-40B4-BE49-F238E27FC236}">
                <a16:creationId xmlns:a16="http://schemas.microsoft.com/office/drawing/2014/main" xmlns="" id="{B6DDD0D3-F924-4C1D-BF86-E44E0819954C}"/>
              </a:ext>
            </a:extLst>
          </p:cNvPr>
          <p:cNvSpPr txBox="1">
            <a:spLocks/>
          </p:cNvSpPr>
          <p:nvPr/>
        </p:nvSpPr>
        <p:spPr>
          <a:xfrm>
            <a:off x="2596092" y="93244"/>
            <a:ext cx="9518469" cy="64173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Europejska KARTA naukowca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399B40BE-DF0B-B2FC-3EEA-46416C7CCA72}"/>
              </a:ext>
            </a:extLst>
          </p:cNvPr>
          <p:cNvSpPr txBox="1"/>
          <p:nvPr/>
        </p:nvSpPr>
        <p:spPr>
          <a:xfrm>
            <a:off x="2596092" y="3727754"/>
            <a:ext cx="9458328" cy="96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Wskazuje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wymagania i wartości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które instytucje powinny uznawać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przy ocenie naukowców.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Definiuje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obszary działań 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które instytucje powinny podejmować, </a:t>
            </a:r>
            <a:r>
              <a:rPr lang="pl-PL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aby rozwijać kariery naukowców.</a:t>
            </a:r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1978F32E-78E3-C703-9D79-AB7FDD3635F7}"/>
              </a:ext>
            </a:extLst>
          </p:cNvPr>
          <p:cNvSpPr txBox="1"/>
          <p:nvPr/>
        </p:nvSpPr>
        <p:spPr>
          <a:xfrm>
            <a:off x="2577115" y="1412966"/>
            <a:ext cx="9518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cs typeface="Segoe UI Light" panose="020B0502040204020203" pitchFamily="34" charset="0"/>
              </a:rPr>
              <a:t>Skierowana jest do </a:t>
            </a:r>
            <a:r>
              <a:rPr lang="pl-PL" sz="1600" b="1" dirty="0">
                <a:cs typeface="Segoe UI Light" panose="020B0502040204020203" pitchFamily="34" charset="0"/>
              </a:rPr>
              <a:t>wszystkich naukowców </a:t>
            </a:r>
            <a:r>
              <a:rPr lang="pl-PL" sz="1600" dirty="0">
                <a:cs typeface="Segoe UI Light" panose="020B0502040204020203" pitchFamily="34" charset="0"/>
              </a:rPr>
              <a:t>w UE na każdym etapie kariery naukowej</a:t>
            </a:r>
          </a:p>
          <a:p>
            <a:pPr marL="288000" lvl="1">
              <a:lnSpc>
                <a:spcPct val="150000"/>
              </a:lnSpc>
            </a:pP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First </a:t>
            </a: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Stage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</a:t>
            </a:r>
            <a:r>
              <a:rPr lang="pl-PL" sz="1600" b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(R1) 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naukowcy z tytułem magistra, dorobek badawczy krótszy niż 4 lata</a:t>
            </a:r>
          </a:p>
          <a:p>
            <a:pPr marL="288000" lvl="1">
              <a:lnSpc>
                <a:spcPct val="150000"/>
              </a:lnSpc>
            </a:pP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Recognised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(R2) 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naukowcy ze stopniem doktora lub jego odpowiednikiem, </a:t>
            </a:r>
            <a:b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którzy nie są w pełni samodzielnymi pracownikami naukowymi,  dorobek badawczym dłuższy niż 4 lata;</a:t>
            </a:r>
          </a:p>
          <a:p>
            <a:pPr marL="288000" lvl="1">
              <a:lnSpc>
                <a:spcPct val="150000"/>
              </a:lnSpc>
            </a:pP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Established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(R3) 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samodzielni naukowcy;</a:t>
            </a:r>
          </a:p>
          <a:p>
            <a:pPr marL="288000" lvl="1">
              <a:lnSpc>
                <a:spcPct val="150000"/>
              </a:lnSpc>
            </a:pP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Leading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600" b="1" i="1" dirty="0" err="1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</a:t>
            </a:r>
            <a:r>
              <a:rPr lang="pl-PL" sz="16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(R4) </a:t>
            </a:r>
            <a:r>
              <a:rPr lang="pl-PL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samodzielni, doświadczeni, liderzy zespołów badawczych.</a:t>
            </a:r>
            <a:endParaRPr lang="pl-PL" sz="1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pl-PL" dirty="0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xmlns="" id="{46F35EAA-64A1-05DF-0899-AAC53A9C429C}"/>
              </a:ext>
            </a:extLst>
          </p:cNvPr>
          <p:cNvGrpSpPr/>
          <p:nvPr/>
        </p:nvGrpSpPr>
        <p:grpSpPr>
          <a:xfrm>
            <a:off x="3090440" y="5402269"/>
            <a:ext cx="1856318" cy="1095386"/>
            <a:chOff x="100689" y="2204261"/>
            <a:chExt cx="1170966" cy="761128"/>
          </a:xfrm>
        </p:grpSpPr>
        <p:sp>
          <p:nvSpPr>
            <p:cNvPr id="17" name="Prostokąt: zaokrąglone rogi 16">
              <a:extLst>
                <a:ext uri="{FF2B5EF4-FFF2-40B4-BE49-F238E27FC236}">
                  <a16:creationId xmlns:a16="http://schemas.microsoft.com/office/drawing/2014/main" xmlns="" id="{2DC51907-EB33-E457-78DE-70D085927580}"/>
                </a:ext>
              </a:extLst>
            </p:cNvPr>
            <p:cNvSpPr/>
            <p:nvPr/>
          </p:nvSpPr>
          <p:spPr>
            <a:xfrm>
              <a:off x="100689" y="2204261"/>
              <a:ext cx="1170966" cy="761128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Prostokąt: zaokrąglone rogi 4">
              <a:extLst>
                <a:ext uri="{FF2B5EF4-FFF2-40B4-BE49-F238E27FC236}">
                  <a16:creationId xmlns:a16="http://schemas.microsoft.com/office/drawing/2014/main" xmlns="" id="{F43BCDE2-54A2-0345-50AF-51405ED7D0EF}"/>
                </a:ext>
              </a:extLst>
            </p:cNvPr>
            <p:cNvSpPr txBox="1"/>
            <p:nvPr/>
          </p:nvSpPr>
          <p:spPr>
            <a:xfrm>
              <a:off x="137844" y="2241416"/>
              <a:ext cx="1096656" cy="686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Aspekty etyczne </a:t>
              </a:r>
              <a:br>
                <a:rPr lang="pl-PL" sz="16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pl-PL" sz="16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 zawodowe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2DF61331-3D85-628E-A1AE-1C9437FB3B0E}"/>
              </a:ext>
            </a:extLst>
          </p:cNvPr>
          <p:cNvGrpSpPr/>
          <p:nvPr/>
        </p:nvGrpSpPr>
        <p:grpSpPr>
          <a:xfrm>
            <a:off x="5316865" y="5402269"/>
            <a:ext cx="1856318" cy="1095386"/>
            <a:chOff x="1343014" y="2210274"/>
            <a:chExt cx="1170966" cy="761128"/>
          </a:xfrm>
        </p:grpSpPr>
        <p:sp>
          <p:nvSpPr>
            <p:cNvPr id="20" name="Prostokąt: zaokrąglone rogi 19">
              <a:extLst>
                <a:ext uri="{FF2B5EF4-FFF2-40B4-BE49-F238E27FC236}">
                  <a16:creationId xmlns:a16="http://schemas.microsoft.com/office/drawing/2014/main" xmlns="" id="{E3219529-5CDF-F690-4A7F-AE93E9B1760C}"/>
                </a:ext>
              </a:extLst>
            </p:cNvPr>
            <p:cNvSpPr/>
            <p:nvPr/>
          </p:nvSpPr>
          <p:spPr>
            <a:xfrm>
              <a:off x="1343014" y="2210274"/>
              <a:ext cx="1170966" cy="761128"/>
            </a:xfrm>
            <a:prstGeom prst="roundRect">
              <a:avLst/>
            </a:prstGeom>
            <a:solidFill>
              <a:schemeClr val="bg2">
                <a:lumMod val="65000"/>
              </a:schemeClr>
            </a:solidFill>
            <a:ln w="12700">
              <a:solidFill>
                <a:schemeClr val="bg1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Prostokąt: zaokrąglone rogi 4">
              <a:extLst>
                <a:ext uri="{FF2B5EF4-FFF2-40B4-BE49-F238E27FC236}">
                  <a16:creationId xmlns:a16="http://schemas.microsoft.com/office/drawing/2014/main" xmlns="" id="{43C7CDD8-A23D-3078-9863-DD155562BDDF}"/>
                </a:ext>
              </a:extLst>
            </p:cNvPr>
            <p:cNvSpPr txBox="1"/>
            <p:nvPr/>
          </p:nvSpPr>
          <p:spPr>
            <a:xfrm>
              <a:off x="1380169" y="2247429"/>
              <a:ext cx="1096656" cy="686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Rekrutacja </a:t>
              </a:r>
              <a:b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 ocena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xmlns="" id="{C1F911A2-9FF1-4FF3-9085-23F65AC21321}"/>
              </a:ext>
            </a:extLst>
          </p:cNvPr>
          <p:cNvGrpSpPr/>
          <p:nvPr/>
        </p:nvGrpSpPr>
        <p:grpSpPr>
          <a:xfrm>
            <a:off x="7543290" y="5435013"/>
            <a:ext cx="1856318" cy="1095386"/>
            <a:chOff x="2672648" y="2243263"/>
            <a:chExt cx="1170966" cy="761128"/>
          </a:xfrm>
        </p:grpSpPr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xmlns="" id="{F56DEDD2-D604-F4DF-CE73-56B95A6BB443}"/>
                </a:ext>
              </a:extLst>
            </p:cNvPr>
            <p:cNvSpPr/>
            <p:nvPr/>
          </p:nvSpPr>
          <p:spPr>
            <a:xfrm>
              <a:off x="2672648" y="2243263"/>
              <a:ext cx="1170966" cy="761128"/>
            </a:xfrm>
            <a:prstGeom prst="roundRect">
              <a:avLst/>
            </a:prstGeom>
            <a:solidFill>
              <a:srgbClr val="EAB200"/>
            </a:solidFill>
            <a:ln w="12700">
              <a:solidFill>
                <a:schemeClr val="bg1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Prostokąt: zaokrąglone rogi 4">
              <a:extLst>
                <a:ext uri="{FF2B5EF4-FFF2-40B4-BE49-F238E27FC236}">
                  <a16:creationId xmlns:a16="http://schemas.microsoft.com/office/drawing/2014/main" xmlns="" id="{ADFF664C-F296-1EAA-6FB5-25CA70623951}"/>
                </a:ext>
              </a:extLst>
            </p:cNvPr>
            <p:cNvSpPr txBox="1"/>
            <p:nvPr/>
          </p:nvSpPr>
          <p:spPr>
            <a:xfrm>
              <a:off x="2728175" y="2294821"/>
              <a:ext cx="1096656" cy="686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Warunki pracy </a:t>
              </a:r>
              <a:b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 ubezpieczenia społeczne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xmlns="" id="{07D19EA8-869D-2B4D-B3BE-B9836079605B}"/>
              </a:ext>
            </a:extLst>
          </p:cNvPr>
          <p:cNvGrpSpPr/>
          <p:nvPr/>
        </p:nvGrpSpPr>
        <p:grpSpPr>
          <a:xfrm>
            <a:off x="9710813" y="5435013"/>
            <a:ext cx="1856318" cy="1095386"/>
            <a:chOff x="3906159" y="2196869"/>
            <a:chExt cx="1170966" cy="761128"/>
          </a:xfrm>
        </p:grpSpPr>
        <p:sp>
          <p:nvSpPr>
            <p:cNvPr id="26" name="Prostokąt: zaokrąglone rogi 25">
              <a:extLst>
                <a:ext uri="{FF2B5EF4-FFF2-40B4-BE49-F238E27FC236}">
                  <a16:creationId xmlns:a16="http://schemas.microsoft.com/office/drawing/2014/main" xmlns="" id="{84148EA9-44EA-68D0-4B48-610E27F6472C}"/>
                </a:ext>
              </a:extLst>
            </p:cNvPr>
            <p:cNvSpPr/>
            <p:nvPr/>
          </p:nvSpPr>
          <p:spPr>
            <a:xfrm>
              <a:off x="3906159" y="2196869"/>
              <a:ext cx="1170966" cy="761128"/>
            </a:xfrm>
            <a:prstGeom prst="roundRect">
              <a:avLst/>
            </a:prstGeom>
            <a:solidFill>
              <a:srgbClr val="589AFA"/>
            </a:solidFill>
            <a:ln w="12700">
              <a:solidFill>
                <a:schemeClr val="bg1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7" name="Prostokąt: zaokrąglone rogi 4">
              <a:extLst>
                <a:ext uri="{FF2B5EF4-FFF2-40B4-BE49-F238E27FC236}">
                  <a16:creationId xmlns:a16="http://schemas.microsoft.com/office/drawing/2014/main" xmlns="" id="{FA851B61-97A1-78AC-A8A8-933BDBFEBEBE}"/>
                </a:ext>
              </a:extLst>
            </p:cNvPr>
            <p:cNvSpPr txBox="1"/>
            <p:nvPr/>
          </p:nvSpPr>
          <p:spPr>
            <a:xfrm>
              <a:off x="3943314" y="2234024"/>
              <a:ext cx="1096656" cy="686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Szkolenia</a:t>
              </a:r>
            </a:p>
          </p:txBody>
        </p:sp>
      </p:grpSp>
      <p:pic>
        <p:nvPicPr>
          <p:cNvPr id="28" name="Grafika 27">
            <a:extLst>
              <a:ext uri="{FF2B5EF4-FFF2-40B4-BE49-F238E27FC236}">
                <a16:creationId xmlns:a16="http://schemas.microsoft.com/office/drawing/2014/main" xmlns="" id="{23B21D30-25BF-F680-A9B4-8975FE1A25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14C47E26-7794-10D5-1714-14035F76A05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382BF7EC-BE1F-227A-1E09-369222031EA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" r="8923"/>
          <a:stretch/>
        </p:blipFill>
        <p:spPr>
          <a:xfrm>
            <a:off x="-3442" y="4494"/>
            <a:ext cx="2470920" cy="4505161"/>
          </a:xfrm>
          <a:prstGeom prst="rect">
            <a:avLst/>
          </a:prstGeom>
          <a:solidFill>
            <a:srgbClr val="6A9CFD"/>
          </a:solidFill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FA364DD6-63DE-4D2C-9DF3-78769014D795}"/>
              </a:ext>
            </a:extLst>
          </p:cNvPr>
          <p:cNvSpPr txBox="1">
            <a:spLocks/>
          </p:cNvSpPr>
          <p:nvPr/>
        </p:nvSpPr>
        <p:spPr>
          <a:xfrm>
            <a:off x="2731673" y="1659756"/>
            <a:ext cx="5299520" cy="162320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Kodeks postępowania przy rekrutacji pracowników naukowych opisuje zasady rekrutacji naukowców, których pracodawcy powinni przestrzegać, zapewniając równe traktowanie pracownikom naukowym zatrudnianym w Europie.</a:t>
            </a:r>
          </a:p>
        </p:txBody>
      </p:sp>
      <p:sp>
        <p:nvSpPr>
          <p:cNvPr id="11" name="Symbol zastępczy zawartości 4">
            <a:extLst>
              <a:ext uri="{FF2B5EF4-FFF2-40B4-BE49-F238E27FC236}">
                <a16:creationId xmlns:a16="http://schemas.microsoft.com/office/drawing/2014/main" xmlns="" id="{6E12BF68-F9A3-4513-A36E-0675156BC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5113" y="4962578"/>
            <a:ext cx="5296079" cy="143932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800" kern="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Opracowana na Politechnice od 2018 r., zawiera m.in. wytyczne dot. treści opublikowanego ogłoszenia, przez przebieg procesu rekrutacji, po zamknięcie konkursu i upublicznienie jego wyników.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C1246058-BEDB-4350-8B39-5158156959B2}"/>
              </a:ext>
            </a:extLst>
          </p:cNvPr>
          <p:cNvGrpSpPr/>
          <p:nvPr/>
        </p:nvGrpSpPr>
        <p:grpSpPr>
          <a:xfrm>
            <a:off x="8674510" y="1543099"/>
            <a:ext cx="3012664" cy="2249001"/>
            <a:chOff x="2744808" y="3244972"/>
            <a:chExt cx="2774453" cy="2962190"/>
          </a:xfrm>
        </p:grpSpPr>
        <p:sp>
          <p:nvSpPr>
            <p:cNvPr id="14" name="Dowolny kształt: kształt 5">
              <a:extLst>
                <a:ext uri="{FF2B5EF4-FFF2-40B4-BE49-F238E27FC236}">
                  <a16:creationId xmlns:a16="http://schemas.microsoft.com/office/drawing/2014/main" xmlns="" id="{981826BF-C53C-44D8-A3B7-68F6EEA394BD}"/>
                </a:ext>
              </a:extLst>
            </p:cNvPr>
            <p:cNvSpPr/>
            <p:nvPr/>
          </p:nvSpPr>
          <p:spPr>
            <a:xfrm>
              <a:off x="2744809" y="3244972"/>
              <a:ext cx="2747245" cy="345600"/>
            </a:xfrm>
            <a:custGeom>
              <a:avLst/>
              <a:gdLst>
                <a:gd name="connsiteX0" fmla="*/ 0 w 2774453"/>
                <a:gd name="connsiteY0" fmla="*/ 0 h 345600"/>
                <a:gd name="connsiteX1" fmla="*/ 2774453 w 2774453"/>
                <a:gd name="connsiteY1" fmla="*/ 0 h 345600"/>
                <a:gd name="connsiteX2" fmla="*/ 2774453 w 2774453"/>
                <a:gd name="connsiteY2" fmla="*/ 345600 h 345600"/>
                <a:gd name="connsiteX3" fmla="*/ 0 w 2774453"/>
                <a:gd name="connsiteY3" fmla="*/ 345600 h 345600"/>
                <a:gd name="connsiteX4" fmla="*/ 0 w 2774453"/>
                <a:gd name="connsiteY4" fmla="*/ 0 h 34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345600">
                  <a:moveTo>
                    <a:pt x="0" y="0"/>
                  </a:moveTo>
                  <a:lnTo>
                    <a:pt x="2774453" y="0"/>
                  </a:lnTo>
                  <a:lnTo>
                    <a:pt x="2774453" y="345600"/>
                  </a:lnTo>
                  <a:lnTo>
                    <a:pt x="0" y="3456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Etap aplikowania</a:t>
              </a:r>
            </a:p>
          </p:txBody>
        </p:sp>
        <p:sp>
          <p:nvSpPr>
            <p:cNvPr id="15" name="Dowolny kształt: kształt 9">
              <a:extLst>
                <a:ext uri="{FF2B5EF4-FFF2-40B4-BE49-F238E27FC236}">
                  <a16:creationId xmlns:a16="http://schemas.microsoft.com/office/drawing/2014/main" xmlns="" id="{107856D2-B920-47E4-955C-3E5BFBD7E89E}"/>
                </a:ext>
              </a:extLst>
            </p:cNvPr>
            <p:cNvSpPr/>
            <p:nvPr/>
          </p:nvSpPr>
          <p:spPr>
            <a:xfrm>
              <a:off x="2744808" y="3569933"/>
              <a:ext cx="2774453" cy="2637229"/>
            </a:xfrm>
            <a:custGeom>
              <a:avLst/>
              <a:gdLst>
                <a:gd name="connsiteX0" fmla="*/ 0 w 2774453"/>
                <a:gd name="connsiteY0" fmla="*/ 0 h 2832840"/>
                <a:gd name="connsiteX1" fmla="*/ 2774453 w 2774453"/>
                <a:gd name="connsiteY1" fmla="*/ 0 h 2832840"/>
                <a:gd name="connsiteX2" fmla="*/ 2774453 w 2774453"/>
                <a:gd name="connsiteY2" fmla="*/ 2832840 h 2832840"/>
                <a:gd name="connsiteX3" fmla="*/ 0 w 2774453"/>
                <a:gd name="connsiteY3" fmla="*/ 2832840 h 2832840"/>
                <a:gd name="connsiteX4" fmla="*/ 0 w 2774453"/>
                <a:gd name="connsiteY4" fmla="*/ 0 h 283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2832840">
                  <a:moveTo>
                    <a:pt x="0" y="0"/>
                  </a:moveTo>
                  <a:lnTo>
                    <a:pt x="2774453" y="0"/>
                  </a:lnTo>
                  <a:lnTo>
                    <a:pt x="2774453" y="2832840"/>
                  </a:lnTo>
                  <a:lnTo>
                    <a:pt x="0" y="2832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Szablon ogłoszenia i dokumentów.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Regulaminy otwartych konkursów na różne stanowiska.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Szerokie informowanie o rekrutacji (strona </a:t>
              </a:r>
              <a:r>
                <a:rPr lang="pl-PL" sz="1200" kern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MNiSW</a:t>
              </a: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, EURAXESS).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Ustalone zasadny i kryteria oceny kandydatów.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Możliwość aplikowania zdalnie, minimum formalności na etapie aplikacji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pl-PL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xmlns="" id="{B74B1A54-ED50-47AA-BC27-0EA7A4618BE8}"/>
              </a:ext>
            </a:extLst>
          </p:cNvPr>
          <p:cNvGrpSpPr/>
          <p:nvPr/>
        </p:nvGrpSpPr>
        <p:grpSpPr>
          <a:xfrm>
            <a:off x="8674510" y="3901177"/>
            <a:ext cx="3012664" cy="1439323"/>
            <a:chOff x="5937498" y="2523480"/>
            <a:chExt cx="2774453" cy="1747307"/>
          </a:xfrm>
        </p:grpSpPr>
        <p:sp>
          <p:nvSpPr>
            <p:cNvPr id="17" name="Dowolny kształt: kształt 10">
              <a:extLst>
                <a:ext uri="{FF2B5EF4-FFF2-40B4-BE49-F238E27FC236}">
                  <a16:creationId xmlns:a16="http://schemas.microsoft.com/office/drawing/2014/main" xmlns="" id="{9875ABCB-4F1B-4692-9CE4-A18614BFCBDF}"/>
                </a:ext>
              </a:extLst>
            </p:cNvPr>
            <p:cNvSpPr/>
            <p:nvPr/>
          </p:nvSpPr>
          <p:spPr>
            <a:xfrm>
              <a:off x="5937498" y="2523480"/>
              <a:ext cx="2774453" cy="345600"/>
            </a:xfrm>
            <a:custGeom>
              <a:avLst/>
              <a:gdLst>
                <a:gd name="connsiteX0" fmla="*/ 0 w 2774453"/>
                <a:gd name="connsiteY0" fmla="*/ 0 h 345600"/>
                <a:gd name="connsiteX1" fmla="*/ 2774453 w 2774453"/>
                <a:gd name="connsiteY1" fmla="*/ 0 h 345600"/>
                <a:gd name="connsiteX2" fmla="*/ 2774453 w 2774453"/>
                <a:gd name="connsiteY2" fmla="*/ 345600 h 345600"/>
                <a:gd name="connsiteX3" fmla="*/ 0 w 2774453"/>
                <a:gd name="connsiteY3" fmla="*/ 345600 h 345600"/>
                <a:gd name="connsiteX4" fmla="*/ 0 w 2774453"/>
                <a:gd name="connsiteY4" fmla="*/ 0 h 34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345600">
                  <a:moveTo>
                    <a:pt x="0" y="0"/>
                  </a:moveTo>
                  <a:lnTo>
                    <a:pt x="2774453" y="0"/>
                  </a:lnTo>
                  <a:lnTo>
                    <a:pt x="2774453" y="345600"/>
                  </a:lnTo>
                  <a:lnTo>
                    <a:pt x="0" y="3456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Etap oceny</a:t>
              </a:r>
            </a:p>
          </p:txBody>
        </p:sp>
        <p:sp>
          <p:nvSpPr>
            <p:cNvPr id="18" name="Dowolny kształt: kształt 11">
              <a:extLst>
                <a:ext uri="{FF2B5EF4-FFF2-40B4-BE49-F238E27FC236}">
                  <a16:creationId xmlns:a16="http://schemas.microsoft.com/office/drawing/2014/main" xmlns="" id="{F9FAF062-3E42-481A-8AEC-157BE7CE97EE}"/>
                </a:ext>
              </a:extLst>
            </p:cNvPr>
            <p:cNvSpPr/>
            <p:nvPr/>
          </p:nvSpPr>
          <p:spPr>
            <a:xfrm>
              <a:off x="5937498" y="2869081"/>
              <a:ext cx="2774453" cy="1401706"/>
            </a:xfrm>
            <a:custGeom>
              <a:avLst/>
              <a:gdLst>
                <a:gd name="connsiteX0" fmla="*/ 0 w 2774453"/>
                <a:gd name="connsiteY0" fmla="*/ 0 h 2832840"/>
                <a:gd name="connsiteX1" fmla="*/ 2774453 w 2774453"/>
                <a:gd name="connsiteY1" fmla="*/ 0 h 2832840"/>
                <a:gd name="connsiteX2" fmla="*/ 2774453 w 2774453"/>
                <a:gd name="connsiteY2" fmla="*/ 2832840 h 2832840"/>
                <a:gd name="connsiteX3" fmla="*/ 0 w 2774453"/>
                <a:gd name="connsiteY3" fmla="*/ 2832840 h 2832840"/>
                <a:gd name="connsiteX4" fmla="*/ 0 w 2774453"/>
                <a:gd name="connsiteY4" fmla="*/ 0 h 283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2832840">
                  <a:moveTo>
                    <a:pt x="0" y="0"/>
                  </a:moveTo>
                  <a:lnTo>
                    <a:pt x="2774453" y="0"/>
                  </a:lnTo>
                  <a:lnTo>
                    <a:pt x="2774453" y="2832840"/>
                  </a:lnTo>
                  <a:lnTo>
                    <a:pt x="0" y="2832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Rozmowa kwalifikacyjna.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Dobre praktyki przy rekrutacji naukowców.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Uwzględnianie mobilności w tym przemysłowej i międzysektorowej </a:t>
              </a:r>
              <a:endParaRPr lang="pl-PL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A49FBF8A-1BF9-4B6C-B755-B30670DCED8A}"/>
              </a:ext>
            </a:extLst>
          </p:cNvPr>
          <p:cNvGrpSpPr/>
          <p:nvPr/>
        </p:nvGrpSpPr>
        <p:grpSpPr>
          <a:xfrm>
            <a:off x="8674510" y="5464439"/>
            <a:ext cx="3012664" cy="1046453"/>
            <a:chOff x="9100375" y="3224333"/>
            <a:chExt cx="2774453" cy="1046453"/>
          </a:xfrm>
        </p:grpSpPr>
        <p:sp>
          <p:nvSpPr>
            <p:cNvPr id="20" name="Dowolny kształt: kształt 12">
              <a:extLst>
                <a:ext uri="{FF2B5EF4-FFF2-40B4-BE49-F238E27FC236}">
                  <a16:creationId xmlns:a16="http://schemas.microsoft.com/office/drawing/2014/main" xmlns="" id="{2BBA62E8-8A6C-4401-A6A8-13C23694A424}"/>
                </a:ext>
              </a:extLst>
            </p:cNvPr>
            <p:cNvSpPr/>
            <p:nvPr/>
          </p:nvSpPr>
          <p:spPr>
            <a:xfrm>
              <a:off x="9100375" y="3224333"/>
              <a:ext cx="2774453" cy="345600"/>
            </a:xfrm>
            <a:custGeom>
              <a:avLst/>
              <a:gdLst>
                <a:gd name="connsiteX0" fmla="*/ 0 w 2774453"/>
                <a:gd name="connsiteY0" fmla="*/ 0 h 345600"/>
                <a:gd name="connsiteX1" fmla="*/ 2774453 w 2774453"/>
                <a:gd name="connsiteY1" fmla="*/ 0 h 345600"/>
                <a:gd name="connsiteX2" fmla="*/ 2774453 w 2774453"/>
                <a:gd name="connsiteY2" fmla="*/ 345600 h 345600"/>
                <a:gd name="connsiteX3" fmla="*/ 0 w 2774453"/>
                <a:gd name="connsiteY3" fmla="*/ 345600 h 345600"/>
                <a:gd name="connsiteX4" fmla="*/ 0 w 2774453"/>
                <a:gd name="connsiteY4" fmla="*/ 0 h 34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345600">
                  <a:moveTo>
                    <a:pt x="0" y="0"/>
                  </a:moveTo>
                  <a:lnTo>
                    <a:pt x="2774453" y="0"/>
                  </a:lnTo>
                  <a:lnTo>
                    <a:pt x="2774453" y="345600"/>
                  </a:lnTo>
                  <a:lnTo>
                    <a:pt x="0" y="3456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Etap wyboru</a:t>
              </a:r>
            </a:p>
          </p:txBody>
        </p:sp>
        <p:sp>
          <p:nvSpPr>
            <p:cNvPr id="21" name="Dowolny kształt: kształt 13">
              <a:extLst>
                <a:ext uri="{FF2B5EF4-FFF2-40B4-BE49-F238E27FC236}">
                  <a16:creationId xmlns:a16="http://schemas.microsoft.com/office/drawing/2014/main" xmlns="" id="{6B099CFB-748A-4863-BD89-D216546C9885}"/>
                </a:ext>
              </a:extLst>
            </p:cNvPr>
            <p:cNvSpPr/>
            <p:nvPr/>
          </p:nvSpPr>
          <p:spPr>
            <a:xfrm>
              <a:off x="9100375" y="3569933"/>
              <a:ext cx="2774453" cy="700853"/>
            </a:xfrm>
            <a:custGeom>
              <a:avLst/>
              <a:gdLst>
                <a:gd name="connsiteX0" fmla="*/ 0 w 2774453"/>
                <a:gd name="connsiteY0" fmla="*/ 0 h 2832840"/>
                <a:gd name="connsiteX1" fmla="*/ 2774453 w 2774453"/>
                <a:gd name="connsiteY1" fmla="*/ 0 h 2832840"/>
                <a:gd name="connsiteX2" fmla="*/ 2774453 w 2774453"/>
                <a:gd name="connsiteY2" fmla="*/ 2832840 h 2832840"/>
                <a:gd name="connsiteX3" fmla="*/ 0 w 2774453"/>
                <a:gd name="connsiteY3" fmla="*/ 2832840 h 2832840"/>
                <a:gd name="connsiteX4" fmla="*/ 0 w 2774453"/>
                <a:gd name="connsiteY4" fmla="*/ 0 h 283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4453" h="2832840">
                  <a:moveTo>
                    <a:pt x="0" y="0"/>
                  </a:moveTo>
                  <a:lnTo>
                    <a:pt x="2774453" y="0"/>
                  </a:lnTo>
                  <a:lnTo>
                    <a:pt x="2774453" y="2832840"/>
                  </a:lnTo>
                  <a:lnTo>
                    <a:pt x="0" y="2832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Formularz informacji zwrotnej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l-PL" sz="12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Przewodnik dla nowo zatrudnionych</a:t>
              </a:r>
            </a:p>
          </p:txBody>
        </p:sp>
      </p:grp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7AFBE5A4-1DAC-4877-90E5-B8931F0E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xmlns="" id="{62AC4FAC-79F1-499E-A0C7-A4EEFB00CEB3}"/>
              </a:ext>
            </a:extLst>
          </p:cNvPr>
          <p:cNvSpPr txBox="1">
            <a:spLocks/>
          </p:cNvSpPr>
          <p:nvPr/>
        </p:nvSpPr>
        <p:spPr>
          <a:xfrm>
            <a:off x="2052915" y="1759660"/>
            <a:ext cx="8095971" cy="1237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pl-PL" dirty="0">
                <a:solidFill>
                  <a:srgbClr val="008080"/>
                </a:solidFill>
                <a:latin typeface="Segoe UI Semibold" panose="020B0702040204020203" pitchFamily="34" charset="0"/>
                <a:ea typeface="Microsoft YaHei" pitchFamily="34" charset="-122"/>
                <a:cs typeface="Segoe UI Semibold" panose="020B0702040204020203" pitchFamily="34" charset="0"/>
              </a:rPr>
              <a:t/>
            </a:r>
            <a:br>
              <a:rPr lang="pl-PL" dirty="0">
                <a:solidFill>
                  <a:srgbClr val="008080"/>
                </a:solidFill>
                <a:latin typeface="Segoe UI Semibold" panose="020B0702040204020203" pitchFamily="34" charset="0"/>
                <a:ea typeface="Microsoft YaHei" pitchFamily="34" charset="-122"/>
                <a:cs typeface="Segoe UI Semibold" panose="020B0702040204020203" pitchFamily="34" charset="0"/>
              </a:rPr>
            </a:br>
            <a:endParaRPr lang="pl-PL" sz="3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3" name="Tytuł 1">
            <a:extLst>
              <a:ext uri="{FF2B5EF4-FFF2-40B4-BE49-F238E27FC236}">
                <a16:creationId xmlns:a16="http://schemas.microsoft.com/office/drawing/2014/main" xmlns="" id="{97D6C939-D438-4DCD-8E13-FB91E72BAF17}"/>
              </a:ext>
            </a:extLst>
          </p:cNvPr>
          <p:cNvSpPr txBox="1">
            <a:spLocks/>
          </p:cNvSpPr>
          <p:nvPr/>
        </p:nvSpPr>
        <p:spPr>
          <a:xfrm>
            <a:off x="2735114" y="3182616"/>
            <a:ext cx="5494486" cy="1465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l-PL" sz="2800" dirty="0">
                <a:solidFill>
                  <a:srgbClr val="C00000"/>
                </a:solidFill>
                <a:latin typeface="Segoe UI Semibold" panose="020B0702040204020203" pitchFamily="34" charset="0"/>
                <a:ea typeface="Microsoft YaHei" pitchFamily="34" charset="-122"/>
                <a:cs typeface="Segoe UI Semibold" panose="020B0702040204020203" pitchFamily="34" charset="0"/>
              </a:rPr>
              <a:t>OTM-R</a:t>
            </a:r>
            <a:r>
              <a:rPr lang="pl-PL" sz="2800" dirty="0">
                <a:solidFill>
                  <a:srgbClr val="008080"/>
                </a:solidFill>
                <a:latin typeface="Segoe UI Semibold" panose="020B0702040204020203" pitchFamily="34" charset="0"/>
                <a:ea typeface="Microsoft YaHei" pitchFamily="34" charset="-122"/>
                <a:cs typeface="Segoe UI Semibold" panose="020B0702040204020203" pitchFamily="34" charset="0"/>
              </a:rPr>
              <a:t> </a:t>
            </a:r>
            <a:r>
              <a:rPr lang="pl-PL" sz="2800" dirty="0"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– otwarta, przejrzysta </a:t>
            </a:r>
            <a:br>
              <a:rPr lang="pl-PL" sz="2800" dirty="0"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</a:br>
            <a:r>
              <a:rPr lang="pl-PL" sz="2800" dirty="0"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i merytoryczna rekrutacja</a:t>
            </a:r>
            <a:endParaRPr lang="pl-PL" sz="2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1B06525-8563-0FF5-0884-69BEEF7EF161}"/>
              </a:ext>
            </a:extLst>
          </p:cNvPr>
          <p:cNvSpPr txBox="1">
            <a:spLocks/>
          </p:cNvSpPr>
          <p:nvPr/>
        </p:nvSpPr>
        <p:spPr>
          <a:xfrm>
            <a:off x="2735114" y="215427"/>
            <a:ext cx="9108953" cy="684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pl-PL" sz="36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Kodeks postępowania </a:t>
            </a:r>
            <a:br>
              <a:rPr lang="pl-PL" sz="36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– zatrudnianie pracowników </a:t>
            </a:r>
            <a:b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</a:br>
            <a: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naukowych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A3D596E6-5B82-110D-215E-216623FE2BB0}"/>
              </a:ext>
            </a:extLst>
          </p:cNvPr>
          <p:cNvSpPr/>
          <p:nvPr/>
        </p:nvSpPr>
        <p:spPr>
          <a:xfrm flipH="1">
            <a:off x="0" y="4509120"/>
            <a:ext cx="2470920" cy="2348880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pic>
        <p:nvPicPr>
          <p:cNvPr id="25" name="Grafika 24">
            <a:extLst>
              <a:ext uri="{FF2B5EF4-FFF2-40B4-BE49-F238E27FC236}">
                <a16:creationId xmlns:a16="http://schemas.microsoft.com/office/drawing/2014/main" xmlns="" id="{70F3E2D4-F8B0-4F78-EAD9-A711C1D6F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xmlns="" id="{DF792E29-B038-CA72-9623-AF1576056FF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82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1A118865-A46D-C441-55F0-D7558370703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5" r="36431" b="14664"/>
          <a:stretch/>
        </p:blipFill>
        <p:spPr>
          <a:xfrm>
            <a:off x="-3442" y="-25772"/>
            <a:ext cx="2470920" cy="4535427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47553555-CE08-4A93-AE40-6D1E87E6A155}"/>
              </a:ext>
            </a:extLst>
          </p:cNvPr>
          <p:cNvSpPr/>
          <p:nvPr/>
        </p:nvSpPr>
        <p:spPr>
          <a:xfrm>
            <a:off x="2470920" y="-25772"/>
            <a:ext cx="9721080" cy="6883772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xmlns="" id="{D1047C63-0621-47FC-B546-F02EA73C0E61}"/>
              </a:ext>
            </a:extLst>
          </p:cNvPr>
          <p:cNvSpPr txBox="1">
            <a:spLocks/>
          </p:cNvSpPr>
          <p:nvPr/>
        </p:nvSpPr>
        <p:spPr>
          <a:xfrm>
            <a:off x="2824162" y="1644020"/>
            <a:ext cx="8960168" cy="5077455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potwierdzenie, że PWr stosuje zasady Europejskiej Karty Naukowca i Kodeksu postępowania przy rekrutacji pracowników</a:t>
            </a:r>
            <a:endParaRPr lang="pl-PL" sz="1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pośredni wpływ na ocenę parametryczną jednostek naukowych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premiowanie w konkursach grantowych Komisji Europejskiej, Narodowego Centrum Nauki, Narodowego Centrum Badań i Rozwoju oraz konkursach i programach finansowania nauki </a:t>
            </a:r>
            <a:r>
              <a:rPr lang="pl-PL" sz="18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MNiSW</a:t>
            </a:r>
            <a:endParaRPr lang="pl-PL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zwiększenie rozpoznawalności uczelni na arenie międzynarodowej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promocja ofert zatrudnienia w serwisie </a:t>
            </a:r>
            <a:r>
              <a:rPr lang="pl-PL" sz="18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Euraxess</a:t>
            </a:r>
            <a:endParaRPr lang="pl-PL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wprowadzanie zmian w uczelni korzystnych dla pracowników 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91ECD73E-590B-412C-B1A1-F16884BD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t>7</a:t>
            </a:fld>
            <a:endParaRPr lang="pl-PL"/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xmlns="" id="{0976A6B1-1B7A-4B46-8D56-ADE95752C4B3}"/>
              </a:ext>
            </a:extLst>
          </p:cNvPr>
          <p:cNvSpPr txBox="1">
            <a:spLocks/>
          </p:cNvSpPr>
          <p:nvPr/>
        </p:nvSpPr>
        <p:spPr>
          <a:xfrm>
            <a:off x="2771775" y="316072"/>
            <a:ext cx="9163050" cy="1237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pl-PL" sz="3200" b="1" dirty="0">
                <a:solidFill>
                  <a:schemeClr val="bg1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CO Nam Daje</a:t>
            </a:r>
            <a:r>
              <a:rPr lang="pl-PL" sz="4400" b="1" dirty="0">
                <a:solidFill>
                  <a:schemeClr val="bg1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/>
            </a:r>
            <a:br>
              <a:rPr lang="pl-PL" sz="4400" b="1" dirty="0">
                <a:solidFill>
                  <a:schemeClr val="bg1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</a:br>
            <a:r>
              <a:rPr lang="pl-PL" sz="3600" b="1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hr</a:t>
            </a:r>
            <a:r>
              <a:rPr lang="pl-PL" sz="3600" b="1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Excellence in </a:t>
            </a:r>
            <a:r>
              <a:rPr lang="pl-PL" sz="3600" b="1" dirty="0" err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research</a:t>
            </a:r>
            <a:r>
              <a:rPr lang="pl-PL" sz="3600" b="1" dirty="0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?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xmlns="" id="{B20B0887-57B8-DE90-1CB4-BA21C721A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38E2A51-37BD-0BBC-8FF6-5EDA1ADF325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38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3FF6033-915B-480B-A015-9500D9C26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" y="0"/>
            <a:ext cx="2469496" cy="450911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53C69A75-25BC-4793-BB7E-81A24FA99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" y="0"/>
            <a:ext cx="2469497" cy="450912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E5D28125-6AB3-43DC-84F8-7FA8AD0B7AAE}"/>
              </a:ext>
            </a:extLst>
          </p:cNvPr>
          <p:cNvSpPr/>
          <p:nvPr/>
        </p:nvSpPr>
        <p:spPr>
          <a:xfrm flipH="1">
            <a:off x="0" y="4509120"/>
            <a:ext cx="2470920" cy="2348880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B46FF5A7-1585-4E03-AD28-46D045A0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136C1-FC7B-46B3-ADCF-0387D092B9C0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xmlns="" id="{DA12FF6E-7059-4909-926F-F9E812139E05}"/>
              </a:ext>
            </a:extLst>
          </p:cNvPr>
          <p:cNvSpPr txBox="1">
            <a:spLocks/>
          </p:cNvSpPr>
          <p:nvPr/>
        </p:nvSpPr>
        <p:spPr>
          <a:xfrm>
            <a:off x="2694138" y="144616"/>
            <a:ext cx="8606466" cy="1237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pl-PL" sz="32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Europejska strategia </a:t>
            </a:r>
            <a:br>
              <a:rPr lang="pl-PL" sz="32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dla naukowców </a:t>
            </a:r>
          </a:p>
          <a:p>
            <a:r>
              <a:rPr lang="pl-PL" sz="3200" b="1" dirty="0">
                <a:solidFill>
                  <a:srgbClr val="3E3373"/>
                </a:solidFill>
                <a:latin typeface="Segoe UI Light" panose="020B0502040204020203" pitchFamily="34" charset="0"/>
                <a:ea typeface="Microsoft YaHei" pitchFamily="34" charset="-122"/>
                <a:cs typeface="Segoe UI Light" panose="020B0502040204020203" pitchFamily="34" charset="0"/>
              </a:rPr>
              <a:t>Na Politechnice Wrocławskiej</a:t>
            </a:r>
          </a:p>
        </p:txBody>
      </p:sp>
      <p:sp>
        <p:nvSpPr>
          <p:cNvPr id="19" name="Dowolny kształt: kształt 18">
            <a:extLst>
              <a:ext uri="{FF2B5EF4-FFF2-40B4-BE49-F238E27FC236}">
                <a16:creationId xmlns:a16="http://schemas.microsoft.com/office/drawing/2014/main" xmlns="" id="{87DE823C-255F-0153-F0B9-FD3557C8E705}"/>
              </a:ext>
            </a:extLst>
          </p:cNvPr>
          <p:cNvSpPr/>
          <p:nvPr/>
        </p:nvSpPr>
        <p:spPr>
          <a:xfrm>
            <a:off x="4537632" y="3001625"/>
            <a:ext cx="5721084" cy="2277198"/>
          </a:xfrm>
          <a:custGeom>
            <a:avLst/>
            <a:gdLst>
              <a:gd name="connsiteX0" fmla="*/ 0 w 1972395"/>
              <a:gd name="connsiteY0" fmla="*/ 1152661 h 2305321"/>
              <a:gd name="connsiteX1" fmla="*/ 986198 w 1972395"/>
              <a:gd name="connsiteY1" fmla="*/ 0 h 2305321"/>
              <a:gd name="connsiteX2" fmla="*/ 1972396 w 1972395"/>
              <a:gd name="connsiteY2" fmla="*/ 1152661 h 2305321"/>
              <a:gd name="connsiteX3" fmla="*/ 986198 w 1972395"/>
              <a:gd name="connsiteY3" fmla="*/ 2305322 h 2305321"/>
              <a:gd name="connsiteX4" fmla="*/ 0 w 1972395"/>
              <a:gd name="connsiteY4" fmla="*/ 1152661 h 2305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2395" h="2305321">
                <a:moveTo>
                  <a:pt x="0" y="1152661"/>
                </a:moveTo>
                <a:cubicBezTo>
                  <a:pt x="0" y="516064"/>
                  <a:pt x="441536" y="0"/>
                  <a:pt x="986198" y="0"/>
                </a:cubicBezTo>
                <a:cubicBezTo>
                  <a:pt x="1530860" y="0"/>
                  <a:pt x="1972396" y="516064"/>
                  <a:pt x="1972396" y="1152661"/>
                </a:cubicBezTo>
                <a:cubicBezTo>
                  <a:pt x="1972396" y="1789258"/>
                  <a:pt x="1530860" y="2305322"/>
                  <a:pt x="986198" y="2305322"/>
                </a:cubicBezTo>
                <a:cubicBezTo>
                  <a:pt x="441536" y="2305322"/>
                  <a:pt x="0" y="1789258"/>
                  <a:pt x="0" y="1152661"/>
                </a:cubicBezTo>
                <a:close/>
              </a:path>
            </a:pathLst>
          </a:custGeom>
          <a:solidFill>
            <a:srgbClr val="3E337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4571" tIns="383326" rIns="334571" bIns="383326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800" kern="12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1820 nauczycieli akademickich </a:t>
            </a:r>
          </a:p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800" kern="12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801 doktorantów</a:t>
            </a:r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xmlns="" id="{097B5539-12BB-481B-0375-642741648CA5}"/>
              </a:ext>
            </a:extLst>
          </p:cNvPr>
          <p:cNvSpPr/>
          <p:nvPr/>
        </p:nvSpPr>
        <p:spPr>
          <a:xfrm>
            <a:off x="6523094" y="1607220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627" tIns="166627" rIns="166627" bIns="166627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Zasady rekrutacji(OTM-R)</a:t>
            </a:r>
          </a:p>
        </p:txBody>
      </p:sp>
      <p:sp>
        <p:nvSpPr>
          <p:cNvPr id="21" name="Dowolny kształt: kształt 20">
            <a:extLst>
              <a:ext uri="{FF2B5EF4-FFF2-40B4-BE49-F238E27FC236}">
                <a16:creationId xmlns:a16="http://schemas.microsoft.com/office/drawing/2014/main" xmlns="" id="{66238C82-4A8C-07A2-8BAD-A864FE709C63}"/>
              </a:ext>
            </a:extLst>
          </p:cNvPr>
          <p:cNvSpPr/>
          <p:nvPr/>
        </p:nvSpPr>
        <p:spPr>
          <a:xfrm>
            <a:off x="8627076" y="1874756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7228"/>
              <a:satOff val="14286"/>
              <a:lumOff val="-6415"/>
              <a:alphaOff val="0"/>
            </a:schemeClr>
          </a:fillRef>
          <a:effectRef idx="3">
            <a:schemeClr val="accent3">
              <a:hueOff val="387228"/>
              <a:satOff val="14286"/>
              <a:lumOff val="-64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627" tIns="166627" rIns="166627" bIns="166627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Porady</a:t>
            </a:r>
            <a:b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Biuro Karier, Centrum Konsultacji Psychologicznej </a:t>
            </a:r>
            <a:b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 Mediacji</a:t>
            </a:r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xmlns="" id="{B0B7C1E7-5176-FFCA-4B4D-E048767E1E4A}"/>
              </a:ext>
            </a:extLst>
          </p:cNvPr>
          <p:cNvSpPr/>
          <p:nvPr/>
        </p:nvSpPr>
        <p:spPr>
          <a:xfrm>
            <a:off x="10131633" y="3236754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74457"/>
              <a:satOff val="28571"/>
              <a:lumOff val="-12829"/>
              <a:alphaOff val="0"/>
            </a:schemeClr>
          </a:fillRef>
          <a:effectRef idx="3">
            <a:schemeClr val="accent3">
              <a:hueOff val="774457"/>
              <a:satOff val="28571"/>
              <a:lumOff val="-1282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627" tIns="166627" rIns="166627" bIns="166627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Academia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Iuvenum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,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Academia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Professorum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Iuniorum</a:t>
            </a:r>
            <a:endParaRPr lang="pl-PL" sz="1200" kern="12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3" name="Dowolny kształt: kształt 22">
            <a:extLst>
              <a:ext uri="{FF2B5EF4-FFF2-40B4-BE49-F238E27FC236}">
                <a16:creationId xmlns:a16="http://schemas.microsoft.com/office/drawing/2014/main" xmlns="" id="{C8155DFF-23ED-3241-B116-F5873B192AEA}"/>
              </a:ext>
            </a:extLst>
          </p:cNvPr>
          <p:cNvSpPr/>
          <p:nvPr/>
        </p:nvSpPr>
        <p:spPr>
          <a:xfrm>
            <a:off x="8899839" y="4857820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161685"/>
              <a:satOff val="42857"/>
              <a:lumOff val="-19244"/>
              <a:alphaOff val="0"/>
            </a:schemeClr>
          </a:fillRef>
          <a:effectRef idx="3">
            <a:schemeClr val="accent3">
              <a:hueOff val="1161685"/>
              <a:satOff val="42857"/>
              <a:lumOff val="-1924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4087" tIns="164087" rIns="164087" bIns="164087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Redukcja pensum (Program </a:t>
            </a: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Tertius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, par.42, uts.3 reg. pracy </a:t>
            </a:r>
            <a:r>
              <a:rPr lang="pl-PL" sz="1200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PWr</a:t>
            </a: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– ustalane indywidualnie)</a:t>
            </a:r>
          </a:p>
        </p:txBody>
      </p:sp>
      <p:sp>
        <p:nvSpPr>
          <p:cNvPr id="24" name="Dowolny kształt: kształt 23">
            <a:extLst>
              <a:ext uri="{FF2B5EF4-FFF2-40B4-BE49-F238E27FC236}">
                <a16:creationId xmlns:a16="http://schemas.microsoft.com/office/drawing/2014/main" xmlns="" id="{FA4661F8-AFD1-2B8C-AF18-E5DA8F81254B}"/>
              </a:ext>
            </a:extLst>
          </p:cNvPr>
          <p:cNvSpPr/>
          <p:nvPr/>
        </p:nvSpPr>
        <p:spPr>
          <a:xfrm>
            <a:off x="6783216" y="5153992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548914"/>
              <a:satOff val="57143"/>
              <a:lumOff val="-25658"/>
              <a:alphaOff val="0"/>
            </a:schemeClr>
          </a:fillRef>
          <a:effectRef idx="3">
            <a:schemeClr val="accent3">
              <a:hueOff val="1548914"/>
              <a:satOff val="57143"/>
              <a:lumOff val="-2565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627" tIns="166627" rIns="166627" bIns="166627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Projekty, Mobilność Dział Projektów, Dział Współpracy Międzynarodowej</a:t>
            </a:r>
          </a:p>
        </p:txBody>
      </p:sp>
      <p:sp>
        <p:nvSpPr>
          <p:cNvPr id="25" name="Dowolny kształt: kształt 24">
            <a:extLst>
              <a:ext uri="{FF2B5EF4-FFF2-40B4-BE49-F238E27FC236}">
                <a16:creationId xmlns:a16="http://schemas.microsoft.com/office/drawing/2014/main" xmlns="" id="{95D6CDB9-43C4-76CD-A1CA-923BF570AAE4}"/>
              </a:ext>
            </a:extLst>
          </p:cNvPr>
          <p:cNvSpPr/>
          <p:nvPr/>
        </p:nvSpPr>
        <p:spPr>
          <a:xfrm>
            <a:off x="4665427" y="4923430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936142"/>
              <a:satOff val="71429"/>
              <a:lumOff val="-32073"/>
              <a:alphaOff val="0"/>
            </a:schemeClr>
          </a:fillRef>
          <a:effectRef idx="3">
            <a:schemeClr val="accent3">
              <a:hueOff val="1936142"/>
              <a:satOff val="71429"/>
              <a:lumOff val="-320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17" tIns="162817" rIns="162817" bIns="162817" numCol="1" spcCol="1270" anchor="ctr" anchorCtr="0">
            <a:noAutofit/>
          </a:bodyPr>
          <a:lstStyle/>
          <a:p>
            <a:pPr marL="0" lvl="0" indent="0"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Programy motywacyjne </a:t>
            </a:r>
            <a:r>
              <a:rPr lang="pl-PL" sz="1200" b="1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(Primus, </a:t>
            </a:r>
            <a:r>
              <a:rPr lang="pl-PL" sz="1200" b="1" kern="12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secundus</a:t>
            </a:r>
            <a:r>
              <a:rPr lang="pl-PL" sz="1200" b="1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, etc.)</a:t>
            </a:r>
          </a:p>
        </p:txBody>
      </p:sp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xmlns="" id="{F583AFF3-325F-D4A3-1825-15C2DD3DD5ED}"/>
              </a:ext>
            </a:extLst>
          </p:cNvPr>
          <p:cNvSpPr/>
          <p:nvPr/>
        </p:nvSpPr>
        <p:spPr>
          <a:xfrm>
            <a:off x="3035181" y="3325457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2323371"/>
              <a:satOff val="85714"/>
              <a:lumOff val="-38487"/>
              <a:alphaOff val="0"/>
            </a:schemeClr>
          </a:fillRef>
          <a:effectRef idx="3">
            <a:schemeClr val="accent3">
              <a:hueOff val="2323371"/>
              <a:satOff val="85714"/>
              <a:lumOff val="-3848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17" tIns="162817" rIns="162817" bIns="162817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Elastyczne warunki pracy</a:t>
            </a:r>
          </a:p>
        </p:txBody>
      </p:sp>
      <p:sp>
        <p:nvSpPr>
          <p:cNvPr id="27" name="Dowolny kształt: kształt 26">
            <a:extLst>
              <a:ext uri="{FF2B5EF4-FFF2-40B4-BE49-F238E27FC236}">
                <a16:creationId xmlns:a16="http://schemas.microsoft.com/office/drawing/2014/main" xmlns="" id="{EE3767FE-945D-769F-1389-3CAA7F38F6BB}"/>
              </a:ext>
            </a:extLst>
          </p:cNvPr>
          <p:cNvSpPr/>
          <p:nvPr/>
        </p:nvSpPr>
        <p:spPr>
          <a:xfrm>
            <a:off x="4466466" y="1822239"/>
            <a:ext cx="1629534" cy="1629534"/>
          </a:xfrm>
          <a:custGeom>
            <a:avLst/>
            <a:gdLst>
              <a:gd name="connsiteX0" fmla="*/ 0 w 1016391"/>
              <a:gd name="connsiteY0" fmla="*/ 508196 h 1016391"/>
              <a:gd name="connsiteX1" fmla="*/ 508196 w 1016391"/>
              <a:gd name="connsiteY1" fmla="*/ 0 h 1016391"/>
              <a:gd name="connsiteX2" fmla="*/ 1016392 w 1016391"/>
              <a:gd name="connsiteY2" fmla="*/ 508196 h 1016391"/>
              <a:gd name="connsiteX3" fmla="*/ 508196 w 1016391"/>
              <a:gd name="connsiteY3" fmla="*/ 1016392 h 1016391"/>
              <a:gd name="connsiteX4" fmla="*/ 0 w 1016391"/>
              <a:gd name="connsiteY4" fmla="*/ 508196 h 10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391" h="1016391">
                <a:moveTo>
                  <a:pt x="0" y="508196"/>
                </a:moveTo>
                <a:cubicBezTo>
                  <a:pt x="0" y="227527"/>
                  <a:pt x="227527" y="0"/>
                  <a:pt x="508196" y="0"/>
                </a:cubicBezTo>
                <a:cubicBezTo>
                  <a:pt x="788865" y="0"/>
                  <a:pt x="1016392" y="227527"/>
                  <a:pt x="1016392" y="508196"/>
                </a:cubicBezTo>
                <a:cubicBezTo>
                  <a:pt x="1016392" y="788865"/>
                  <a:pt x="788865" y="1016392"/>
                  <a:pt x="508196" y="1016392"/>
                </a:cubicBezTo>
                <a:cubicBezTo>
                  <a:pt x="227527" y="1016392"/>
                  <a:pt x="0" y="788865"/>
                  <a:pt x="0" y="5081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2710599"/>
              <a:satOff val="100000"/>
              <a:lumOff val="-44902"/>
              <a:alphaOff val="0"/>
            </a:schemeClr>
          </a:fillRef>
          <a:effectRef idx="3">
            <a:schemeClr val="accent3">
              <a:hueOff val="2710599"/>
              <a:satOff val="100000"/>
              <a:lumOff val="-4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17" tIns="162817" rIns="162817" bIns="162817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200" kern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Zasady awansu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C4DE34D-B873-30E4-A6A7-6A77BA5635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xmlns="" id="{D79A9546-A4B0-7A9F-5FCD-0B322E9C00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739887" y="225581"/>
            <a:ext cx="1204172" cy="81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73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A3ECA605-3BBF-CAC0-6DB8-4981097E98B6}"/>
              </a:ext>
            </a:extLst>
          </p:cNvPr>
          <p:cNvSpPr/>
          <p:nvPr/>
        </p:nvSpPr>
        <p:spPr>
          <a:xfrm flipV="1">
            <a:off x="0" y="4509118"/>
            <a:ext cx="2469497" cy="2348882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530F91E9-5CE1-76BA-4288-CEFD0799F1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9" t="911" r="32409" b="2491"/>
          <a:stretch/>
        </p:blipFill>
        <p:spPr>
          <a:xfrm>
            <a:off x="1" y="-4"/>
            <a:ext cx="2469494" cy="4520243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241AF3E7-222E-4854-8580-169F7AF71EAB}"/>
              </a:ext>
            </a:extLst>
          </p:cNvPr>
          <p:cNvSpPr/>
          <p:nvPr/>
        </p:nvSpPr>
        <p:spPr>
          <a:xfrm flipH="1">
            <a:off x="0" y="4509120"/>
            <a:ext cx="2470920" cy="2348880"/>
          </a:xfrm>
          <a:prstGeom prst="rect">
            <a:avLst/>
          </a:prstGeom>
          <a:solidFill>
            <a:srgbClr val="3E3373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BCC9D8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06690BEB-2E99-4CA8-BF65-091845A47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96" y="6457712"/>
            <a:ext cx="3076575" cy="365125"/>
          </a:xfrm>
        </p:spPr>
        <p:txBody>
          <a:bodyPr/>
          <a:lstStyle/>
          <a:p>
            <a:fld id="{C0F136C1-FC7B-46B3-ADCF-0387D092B9C0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AD8BCBC4-B148-4E6B-A81B-EC2CCBC24B2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52" y="2582044"/>
            <a:ext cx="2606650" cy="1765854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xmlns="" id="{FA3770B8-2D03-42EF-A91B-70E991C98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859" y="76045"/>
            <a:ext cx="9005977" cy="739775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3E3373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Zapraszamy do WYPEŁNIENIA ANKIETY </a:t>
            </a:r>
            <a:endParaRPr lang="en-US" sz="3200" b="1" dirty="0">
              <a:solidFill>
                <a:srgbClr val="3E3373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xmlns="" id="{30B63E40-89EE-456D-8F60-5C5827285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450" y="5142426"/>
            <a:ext cx="7232323" cy="1680411"/>
          </a:xfrm>
        </p:spPr>
        <p:txBody>
          <a:bodyPr lIns="0" tIns="0" rIns="0" bIns="0" numCol="1" spcCol="540000">
            <a:noAutofit/>
          </a:bodyPr>
          <a:lstStyle/>
          <a:p>
            <a:pPr algn="ctr">
              <a:lnSpc>
                <a:spcPct val="100000"/>
              </a:lnSpc>
            </a:pP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dr hab. inż. Agnieszka Wojciechowska, prof. uczelni</a:t>
            </a:r>
          </a:p>
          <a:p>
            <a:pPr algn="ctr">
              <a:lnSpc>
                <a:spcPct val="100000"/>
              </a:lnSpc>
            </a:pPr>
            <a:r>
              <a:rPr lang="pl-PL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koordynator zespołu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agnieszka.wojciechowska@pwr.edu.pl</a:t>
            </a:r>
            <a:b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tel. 71 320 22 80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xmlns="" id="{1F884D5E-2770-4754-A613-5DFEC88E3C2E}"/>
              </a:ext>
            </a:extLst>
          </p:cNvPr>
          <p:cNvSpPr txBox="1">
            <a:spLocks/>
          </p:cNvSpPr>
          <p:nvPr/>
        </p:nvSpPr>
        <p:spPr>
          <a:xfrm>
            <a:off x="3959526" y="3615149"/>
            <a:ext cx="5966076" cy="1226920"/>
          </a:xfrm>
          <a:prstGeom prst="rect">
            <a:avLst/>
          </a:prstGeom>
        </p:spPr>
        <p:txBody>
          <a:bodyPr vert="horz" lIns="0" tIns="0" rIns="0" bIns="0" numCol="1" spcCol="540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Lato" panose="020B0604020202020204" charset="0"/>
                <a:cs typeface="Segoe UI Semilight" panose="020B040204020402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Lato" panose="020F0502020204030203" pitchFamily="34" charset="0"/>
                <a:cs typeface="Segoe UI Semilight" panose="020B040204020402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Lato" panose="020F0502020204030203" pitchFamily="34" charset="0"/>
                <a:cs typeface="Segoe UI Semilight" panose="020B040204020402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Lato" panose="020F0502020204030203" pitchFamily="34" charset="0"/>
                <a:cs typeface="Segoe UI Semilight" panose="020B040204020402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kern="1200">
                <a:solidFill>
                  <a:schemeClr val="tx1"/>
                </a:solidFill>
                <a:latin typeface="Segoe UI Semilight" panose="020B0402040204020203" pitchFamily="34" charset="0"/>
                <a:ea typeface="Lato" panose="020F0502020204030203" pitchFamily="34" charset="0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7A7B471-40F0-F645-9B4D-A666D7FBF496}"/>
              </a:ext>
            </a:extLst>
          </p:cNvPr>
          <p:cNvSpPr txBox="1">
            <a:spLocks/>
          </p:cNvSpPr>
          <p:nvPr/>
        </p:nvSpPr>
        <p:spPr>
          <a:xfrm>
            <a:off x="2958859" y="836657"/>
            <a:ext cx="9267967" cy="1230379"/>
          </a:xfrm>
          <a:prstGeom prst="rect">
            <a:avLst/>
          </a:prstGeom>
        </p:spPr>
        <p:txBody>
          <a:bodyPr lIns="0" tIns="0" rIns="0" bIns="0" numCol="1" spcCol="54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endParaRPr lang="pl-PL" sz="9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Indywidualne linki do ankiet na skrzynki </a:t>
            </a:r>
            <a:r>
              <a:rPr lang="pl-PL" altLang="pl-PL" sz="20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emailowe</a:t>
            </a: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w dniu </a:t>
            </a:r>
            <a:r>
              <a:rPr lang="pl-PL" altLang="pl-PL" sz="2000" b="1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17 listopada</a:t>
            </a:r>
            <a: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z adresu </a:t>
            </a:r>
            <a:br>
              <a:rPr lang="pl-PL" altLang="pl-PL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pl-PL" sz="36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HRExcellence@pwr.edu.pl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B3DB7FEA-086D-F70A-E171-42FD3FCAC83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0" y="4998571"/>
            <a:ext cx="945140" cy="13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34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yw booklet">
  <a:themeElements>
    <a:clrScheme name="book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4868A8"/>
      </a:accent1>
      <a:accent2>
        <a:srgbClr val="4868A8"/>
      </a:accent2>
      <a:accent3>
        <a:srgbClr val="F2F2F2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ytul 1">
      <a:majorFont>
        <a:latin typeface="Audiowide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6781</TotalTime>
  <Words>530</Words>
  <Application>Microsoft Macintosh PowerPoint</Application>
  <PresentationFormat>Niestandardowy</PresentationFormat>
  <Paragraphs>105</Paragraphs>
  <Slides>10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Segoe UI</vt:lpstr>
      <vt:lpstr>Segoe UI Light</vt:lpstr>
      <vt:lpstr>Segoe UI Semibold</vt:lpstr>
      <vt:lpstr>Segoe UI Semilight</vt:lpstr>
      <vt:lpstr>Motyw booklet</vt:lpstr>
      <vt:lpstr>Prezentacja programu PowerPoint</vt:lpstr>
      <vt:lpstr>Prezentacja programu PowerPoint</vt:lpstr>
      <vt:lpstr>Prezentacja programu PowerPoint</vt:lpstr>
      <vt:lpstr>Europejska strategia  dla naukowców</vt:lpstr>
      <vt:lpstr>Prezentacja programu PowerPoint</vt:lpstr>
      <vt:lpstr>Prezentacja programu PowerPoint</vt:lpstr>
      <vt:lpstr>Prezentacja programu PowerPoint</vt:lpstr>
      <vt:lpstr>Prezentacja programu PowerPoint</vt:lpstr>
      <vt:lpstr>Zapraszamy do WYPEŁNIENIA ANKIETY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Lukierska</dc:creator>
  <cp:lastModifiedBy>Paweł Kirschke</cp:lastModifiedBy>
  <cp:revision>258</cp:revision>
  <cp:lastPrinted>2021-10-14T06:46:56Z</cp:lastPrinted>
  <dcterms:created xsi:type="dcterms:W3CDTF">2021-08-04T13:23:24Z</dcterms:created>
  <dcterms:modified xsi:type="dcterms:W3CDTF">2025-11-24T10:43:10Z</dcterms:modified>
</cp:coreProperties>
</file>